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413" r:id="rId2"/>
    <p:sldId id="412" r:id="rId3"/>
    <p:sldId id="415" r:id="rId4"/>
    <p:sldId id="423" r:id="rId5"/>
    <p:sldId id="418" r:id="rId6"/>
    <p:sldId id="420" r:id="rId7"/>
    <p:sldId id="424" r:id="rId8"/>
    <p:sldId id="425" r:id="rId9"/>
    <p:sldId id="416" r:id="rId10"/>
    <p:sldId id="421" r:id="rId11"/>
    <p:sldId id="417" r:id="rId12"/>
    <p:sldId id="419" r:id="rId1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160" userDrawn="1">
          <p15:clr>
            <a:srgbClr val="A4A3A4"/>
          </p15:clr>
        </p15:guide>
        <p15:guide id="5" orient="horz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70"/>
    <p:restoredTop sz="96160"/>
  </p:normalViewPr>
  <p:slideViewPr>
    <p:cSldViewPr snapToObjects="1" showGuides="1">
      <p:cViewPr varScale="1">
        <p:scale>
          <a:sx n="145" d="100"/>
          <a:sy n="145" d="100"/>
        </p:scale>
        <p:origin x="5784" y="208"/>
      </p:cViewPr>
      <p:guideLst>
        <p:guide pos="2160"/>
        <p:guide orient="horz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F4E05-F84C-B946-BB13-480253FBE0A4}" type="datetimeFigureOut">
              <a:rPr lang="en-US" smtClean="0"/>
              <a:t>6/23/22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997353-2AE8-B946-86C3-8104B1441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719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97353-2AE8-B946-86C3-8104B144114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706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97353-2AE8-B946-86C3-8104B144114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827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93DA-480B-5B42-ABFB-9E781240DF24}" type="datetimeFigureOut">
              <a:rPr lang="en-US" smtClean="0"/>
              <a:t>6/23/22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CB777-4A6D-634F-AEC6-B7FE683D3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814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93DA-480B-5B42-ABFB-9E781240DF24}" type="datetimeFigureOut">
              <a:rPr lang="en-US" smtClean="0"/>
              <a:t>6/23/22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CB777-4A6D-634F-AEC6-B7FE683D3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202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93DA-480B-5B42-ABFB-9E781240DF24}" type="datetimeFigureOut">
              <a:rPr lang="en-US" smtClean="0"/>
              <a:t>6/23/22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CB777-4A6D-634F-AEC6-B7FE683D3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33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93DA-480B-5B42-ABFB-9E781240DF24}" type="datetimeFigureOut">
              <a:rPr lang="en-US" smtClean="0"/>
              <a:t>6/23/22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CB777-4A6D-634F-AEC6-B7FE683D3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82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93DA-480B-5B42-ABFB-9E781240DF24}" type="datetimeFigureOut">
              <a:rPr lang="en-US" smtClean="0"/>
              <a:t>6/23/22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CB777-4A6D-634F-AEC6-B7FE683D3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57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93DA-480B-5B42-ABFB-9E781240DF24}" type="datetimeFigureOut">
              <a:rPr lang="en-US" smtClean="0"/>
              <a:t>6/23/22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CB777-4A6D-634F-AEC6-B7FE683D3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48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93DA-480B-5B42-ABFB-9E781240DF24}" type="datetimeFigureOut">
              <a:rPr lang="en-US" smtClean="0"/>
              <a:t>6/23/22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CB777-4A6D-634F-AEC6-B7FE683D3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441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93DA-480B-5B42-ABFB-9E781240DF24}" type="datetimeFigureOut">
              <a:rPr lang="en-US" smtClean="0"/>
              <a:t>6/23/22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CB777-4A6D-634F-AEC6-B7FE683D3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72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93DA-480B-5B42-ABFB-9E781240DF24}" type="datetimeFigureOut">
              <a:rPr lang="en-US" smtClean="0"/>
              <a:t>6/23/22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CB777-4A6D-634F-AEC6-B7FE683D3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35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93DA-480B-5B42-ABFB-9E781240DF24}" type="datetimeFigureOut">
              <a:rPr lang="en-US" smtClean="0"/>
              <a:t>6/23/22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CB777-4A6D-634F-AEC6-B7FE683D3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055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93DA-480B-5B42-ABFB-9E781240DF24}" type="datetimeFigureOut">
              <a:rPr lang="en-US" smtClean="0"/>
              <a:t>6/23/22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CB777-4A6D-634F-AEC6-B7FE683D3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875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E93DA-480B-5B42-ABFB-9E781240DF24}" type="datetimeFigureOut">
              <a:rPr lang="en-US" smtClean="0"/>
              <a:t>6/23/22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CB777-4A6D-634F-AEC6-B7FE683D3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871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7" Type="http://schemas.openxmlformats.org/officeDocument/2006/relationships/image" Target="../media/image120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24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26.tiff"/><Relationship Id="rId7" Type="http://schemas.openxmlformats.org/officeDocument/2006/relationships/image" Target="../media/image10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Relationship Id="rId9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00B36D75-C6DD-A288-E34B-6348F8E12CA4}"/>
              </a:ext>
            </a:extLst>
          </p:cNvPr>
          <p:cNvGrpSpPr/>
          <p:nvPr/>
        </p:nvGrpSpPr>
        <p:grpSpPr>
          <a:xfrm>
            <a:off x="1013562" y="2402523"/>
            <a:ext cx="4863710" cy="4640959"/>
            <a:chOff x="1229586" y="2402523"/>
            <a:chExt cx="4863710" cy="46409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34ED73-536C-5912-177A-1EB64EDCF2D1}"/>
                    </a:ext>
                  </a:extLst>
                </p:cNvPr>
                <p:cNvSpPr txBox="1"/>
                <p:nvPr/>
              </p:nvSpPr>
              <p:spPr>
                <a:xfrm>
                  <a:off x="1415653" y="3984568"/>
                  <a:ext cx="2301812" cy="30589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05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05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05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  <m:sup>
                            <m:r>
                              <a:rPr lang="en-US" altLang="zh-CN" sz="105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𝐹𝐵𝐴</m:t>
                            </m:r>
                          </m:sup>
                        </m:sSubSup>
                        <m:r>
                          <a:rPr lang="en-US" altLang="zh-CN" sz="1050" i="1" baseline="-25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10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0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05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US" altLang="zh-CN" sz="10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𝐹𝐵𝐴</m:t>
                            </m:r>
                          </m:sup>
                        </m:sSubSup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←</m:t>
                        </m:r>
                        <m:r>
                          <a:rPr lang="en-US" altLang="zh-CN" sz="1050" b="1" i="0" smtClean="0">
                            <a:latin typeface="Cambria Math" panose="02040503050406030204" pitchFamily="18" charset="0"/>
                          </a:rPr>
                          <m:t>𝐅𝐁𝐀</m:t>
                        </m:r>
                        <m:r>
                          <a:rPr lang="en-US" altLang="zh-CN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altLang="zh-CN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𝑡𝑒𝑚𝑝</m:t>
                            </m:r>
                            <m:r>
                              <a:rPr lang="en-US" altLang="zh-CN" sz="105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1050" i="1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altLang="zh-CN" sz="105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zh-CN" sz="10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0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10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  <m:sup>
                                <m:r>
                                  <a:rPr lang="en-US" altLang="zh-CN" sz="10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𝐹𝐵𝐴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lang="en-US" altLang="zh-CN" sz="10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0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10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US" altLang="zh-CN" sz="10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𝐹𝐵𝐴</m:t>
                                </m:r>
                              </m:sup>
                            </m:sSubSup>
                          </m:den>
                        </m:f>
                      </m:oMath>
                    </m:oMathPara>
                  </a14:m>
                  <a:endParaRPr lang="en-US" altLang="zh-CN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e>
                          <m:sub>
                            <m:r>
                              <a:rPr lang="en-US" altLang="zh-CN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&gt;0</m:t>
                        </m:r>
                      </m:oMath>
                    </m:oMathPara>
                  </a14:m>
                  <a:endParaRPr lang="en-US" altLang="zh-CN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r>
                    <a:rPr lang="en-US" altLang="zh-CN" sz="1000" i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WHILE</a:t>
                  </a:r>
                  <a:r>
                    <a:rPr lang="en-US" altLang="zh-CN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 </a:t>
                  </a:r>
                  <a14:m>
                    <m:oMath xmlns:m="http://schemas.openxmlformats.org/officeDocument/2006/math">
                      <m:r>
                        <a:rPr lang="en-US" altLang="zh-CN" sz="1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&gt;0</m:t>
                      </m:r>
                    </m:oMath>
                  </a14:m>
                  <a:r>
                    <a:rPr lang="en-US" altLang="zh-CN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</a:p>
                <a:p>
                  <a:r>
                    <a:rPr lang="en-US" altLang="zh-CN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   </a:t>
                  </a:r>
                  <a14:m>
                    <m:oMath xmlns:m="http://schemas.openxmlformats.org/officeDocument/2006/math"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</m:oMath>
                  </a14:m>
                  <a:r>
                    <a:rPr lang="en-US" altLang="zh-CN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= </a:t>
                  </a:r>
                  <a14:m>
                    <m:oMath xmlns:m="http://schemas.openxmlformats.org/officeDocument/2006/math"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050" i="1" baseline="-2500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zh-CN" altLang="en-US" sz="10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𝑡𝑒𝑚𝑝</m:t>
                          </m:r>
                        </m:sub>
                      </m:sSub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a14:m>
                  <a:endParaRPr lang="en-US" altLang="zh-CN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r>
                    <a:rPr lang="en-US" altLang="zh-CN" sz="1050" dirty="0">
                      <a:latin typeface="Arial" panose="020B0604020202020204" pitchFamily="34" charset="0"/>
                      <a:ea typeface="Cambria Math" panose="02040503050406030204" pitchFamily="18" charset="0"/>
                      <a:cs typeface="Arial" panose="020B0604020202020204" pitchFamily="34" charset="0"/>
                    </a:rPr>
                    <a:t>    </a:t>
                  </a:r>
                  <a14:m>
                    <m:oMath xmlns:m="http://schemas.openxmlformats.org/officeDocument/2006/math">
                      <m:r>
                        <a:rPr lang="en-US" altLang="zh-CN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sSup>
                        <m:sSupPr>
                          <m:ctrlPr>
                            <a:rPr lang="en-US" altLang="zh-CN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1050" i="1" baseline="-2500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1050" b="0" i="1" baseline="-2500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altLang="zh-CN" sz="1050" i="1" baseline="-2500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←</m:t>
                      </m:r>
                      <m:func>
                        <m:funcPr>
                          <m:ctrlPr>
                            <a:rPr lang="en-US" altLang="zh-CN" sz="105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050" i="1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altLang="zh-CN" sz="1050" i="1">
                              <a:latin typeface="Cambria Math" panose="02040503050406030204" pitchFamily="18" charset="0"/>
                            </a:rPr>
                            <m:t>ax</m:t>
                          </m:r>
                        </m:fName>
                        <m:e>
                          <m:r>
                            <a:rPr lang="zh-CN" altLang="en-US" sz="1050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altLang="zh-CN" sz="105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</m:d>
                        </m:e>
                      </m:func>
                    </m:oMath>
                  </a14:m>
                  <a:endParaRPr lang="en-US" sz="105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lvl="1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altLang="zh-CN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 altLang="zh-CN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altLang="zh-CN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.</m:t>
                        </m:r>
                        <m:r>
                          <a:rPr lang="zh-CN" altLang="en-US" sz="105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sz="1050" b="0" i="1" dirty="0" smtClean="0">
                            <a:latin typeface="Cambria Math" panose="02040503050406030204" pitchFamily="18" charset="0"/>
                          </a:rPr>
                          <m:t>       </m:t>
                        </m:r>
                        <m:func>
                          <m:funcPr>
                            <m:ctrlPr>
                              <a:rPr lang="en-US" altLang="zh-CN" sz="105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zh-CN" sz="1050" i="1" baseline="-25000">
                                <a:latin typeface="Cambria Math" panose="02040503050406030204" pitchFamily="18" charset="0"/>
                              </a:rPr>
                              <m:t>𝑡𝑒𝑚𝑝</m:t>
                            </m:r>
                            <m:r>
                              <a:rPr lang="en-US" altLang="zh-CN" sz="10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</m:fName>
                          <m:e>
                            <m:r>
                              <a:rPr lang="en-US" altLang="zh-CN" sz="105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func>
                      </m:oMath>
                    </m:oMathPara>
                  </a14:m>
                  <a:endParaRPr lang="en-US" altLang="zh-CN" sz="105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lvl="1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05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CN" sz="1050" i="1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endParaRPr>
                </a:p>
                <a:p>
                  <a:pPr lvl="1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05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sty m:val="p"/>
                          </m:rPr>
                          <a:rPr lang="en-US" altLang="zh-CN" sz="1050" baseline="30000">
                            <a:latin typeface="Cambria Math" panose="02040503050406030204" pitchFamily="18" charset="0"/>
                          </a:rPr>
                          <m:t>lb</m:t>
                        </m:r>
                        <m:r>
                          <a:rPr lang="en-US" altLang="zh-CN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en-US" altLang="zh-CN" sz="10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sty m:val="p"/>
                          </m:rPr>
                          <a:rPr lang="en-US" altLang="zh-CN" sz="1050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ub</m:t>
                        </m:r>
                        <m:r>
                          <a:rPr lang="zh-CN" altLang="en-US" sz="1050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lvl="1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105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&gt;0</m:t>
                        </m:r>
                        <m:r>
                          <a:rPr lang="zh-CN" altLang="en-US" sz="1050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r>
                    <a:rPr lang="en-US" altLang="zh-CN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1000" b="0" i="0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altLang="zh-C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CN" sz="1000" b="0" i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F</m:t>
                      </m:r>
                      <m:r>
                        <m:rPr>
                          <m:nor/>
                        </m:rPr>
                        <a:rPr lang="en-US" altLang="zh-CN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:</m:t>
                      </m:r>
                      <m:r>
                        <a:rPr lang="en-US" altLang="zh-CN" sz="10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CN" sz="1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1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r>
                        <a:rPr lang="en-US" altLang="zh-CN" sz="1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en-US" altLang="zh-CN" sz="100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r>
                    <a:rPr lang="en-US" altLang="zh-CN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	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altLang="zh-CN" sz="105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m:rPr>
                              <m:sty m:val="p"/>
                            </m:rPr>
                            <a:rPr lang="en-US" altLang="zh-CN" sz="1050" i="1" baseline="-250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1050" i="1">
                                  <a:latin typeface="Cambria Math" panose="02040503050406030204" pitchFamily="18" charset="0"/>
                                </a:rPr>
                                <m:t>𝑡𝑒𝑚𝑝</m:t>
                              </m:r>
                            </m:sub>
                          </m:sSub>
                        </m:e>
                      </m:func>
                    </m:oMath>
                  </a14:m>
                  <a:r>
                    <a:rPr lang="en-US" altLang="zh-CN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	</a:t>
                  </a:r>
                </a:p>
                <a:p>
                  <a:r>
                    <a:rPr lang="en-US" altLang="zh-CN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   ELSE</a:t>
                  </a:r>
                  <a:r>
                    <a:rPr lang="en-US" altLang="zh-CN" sz="1000" i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  </a:t>
                  </a:r>
                </a:p>
                <a:p>
                  <a:pPr lvl="1"/>
                  <a:r>
                    <a:rPr lang="en-US" altLang="zh-CN" sz="1000" i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𝑡𝑒𝑚𝑝</m:t>
                          </m:r>
                        </m:sub>
                      </m:sSub>
                      <m:r>
                        <a:rPr lang="en-US" altLang="zh-CN" sz="10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105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CN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altLang="zh-CN" sz="1050" i="1" baseline="-2500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1050" i="1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altLang="zh-CN" sz="1050" i="1" baseline="-2500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a14:m>
                  <a:r>
                    <a:rPr lang="en-US" altLang="zh-CN" sz="1050" i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  </a:t>
                  </a:r>
                  <a:endParaRPr lang="en-US" altLang="zh-CN" sz="100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r>
                    <a:rPr lang="en-US" altLang="zh-CN" sz="1000" i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   ENDIF</a:t>
                  </a:r>
                </a:p>
                <a:p>
                  <a:r>
                    <a:rPr lang="en-US" altLang="zh-CN" sz="1000" i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ENDWHILE</a:t>
                  </a:r>
                </a:p>
                <a:p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OUTPUT </a:t>
                  </a:r>
                  <a14:m>
                    <m:oMath xmlns:m="http://schemas.openxmlformats.org/officeDocument/2006/math">
                      <m:r>
                        <a:rPr lang="en-US" altLang="zh-CN" sz="10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m:rPr>
                          <m:sty m:val="p"/>
                        </m:rPr>
                        <a:rPr lang="en-US" altLang="zh-CN" sz="1000" i="1" baseline="-25000">
                          <a:latin typeface="Cambria Math" panose="02040503050406030204" pitchFamily="18" charset="0"/>
                        </a:rPr>
                        <m:t>max</m:t>
                      </m:r>
                    </m:oMath>
                  </a14:m>
                  <a:endParaRPr lang="en-US" altLang="zh-CN" sz="100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234ED73-536C-5912-177A-1EB64EDCF2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5653" y="3984568"/>
                  <a:ext cx="2301812" cy="3058914"/>
                </a:xfrm>
                <a:prstGeom prst="rect">
                  <a:avLst/>
                </a:prstGeom>
                <a:blipFill>
                  <a:blip r:embed="rId2"/>
                  <a:stretch>
                    <a:fillRect b="-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BF51166-DBD6-9DFE-8965-DCDFE82E9D8B}"/>
                </a:ext>
              </a:extLst>
            </p:cNvPr>
            <p:cNvSpPr txBox="1"/>
            <p:nvPr/>
          </p:nvSpPr>
          <p:spPr>
            <a:xfrm>
              <a:off x="1229586" y="3842683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35F7E9-62B1-F59C-6DAB-12E9964FB604}"/>
                </a:ext>
              </a:extLst>
            </p:cNvPr>
            <p:cNvSpPr txBox="1"/>
            <p:nvPr/>
          </p:nvSpPr>
          <p:spPr>
            <a:xfrm>
              <a:off x="3468246" y="4130715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FE718DE-C4F5-351F-30D6-CA49ADAECB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76074" y="4264777"/>
              <a:ext cx="2517222" cy="2517222"/>
              <a:chOff x="4559963" y="4341096"/>
              <a:chExt cx="1872000" cy="1872000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3F38F10-66A0-99A0-7818-60A7122AF8A9}"/>
                  </a:ext>
                </a:extLst>
              </p:cNvPr>
              <p:cNvGrpSpPr/>
              <p:nvPr/>
            </p:nvGrpSpPr>
            <p:grpSpPr>
              <a:xfrm>
                <a:off x="4576288" y="4396467"/>
                <a:ext cx="1847657" cy="1803668"/>
                <a:chOff x="4576288" y="4396467"/>
                <a:chExt cx="1847657" cy="1803668"/>
              </a:xfrm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6EA48A8-E084-CA6B-2E67-BC119AD107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04823" y="5551808"/>
                  <a:ext cx="0" cy="462796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headEnd type="none" w="sm" len="med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47A011CD-F765-78C9-3241-5B75A967DEDD}"/>
                    </a:ext>
                  </a:extLst>
                </p:cNvPr>
                <p:cNvCxnSpPr>
                  <a:cxnSpLocks/>
                  <a:stCxn id="33" idx="1"/>
                  <a:endCxn id="28" idx="3"/>
                </p:cNvCxnSpPr>
                <p:nvPr/>
              </p:nvCxnSpPr>
              <p:spPr>
                <a:xfrm flipV="1">
                  <a:off x="4756288" y="4894942"/>
                  <a:ext cx="1122626" cy="1125193"/>
                </a:xfrm>
                <a:prstGeom prst="line">
                  <a:avLst/>
                </a:prstGeom>
                <a:ln w="12700">
                  <a:solidFill>
                    <a:schemeClr val="bg2">
                      <a:lumMod val="75000"/>
                    </a:schemeClr>
                  </a:solidFill>
                  <a:prstDash val="das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EE9F9265-115D-5D01-1ED2-4ACC95375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44001" y="5162654"/>
                  <a:ext cx="433274" cy="845195"/>
                </a:xfrm>
                <a:prstGeom prst="line">
                  <a:avLst/>
                </a:prstGeom>
                <a:ln w="22225">
                  <a:solidFill>
                    <a:schemeClr val="accent2">
                      <a:alpha val="80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81E1561-B196-27FC-8E7C-BA04B63051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204823" y="5160504"/>
                  <a:ext cx="0" cy="41600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  <a:headEnd type="none" w="sm" len="med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EB3C081-3CE8-AA1A-5296-D2DFA0C92295}"/>
                    </a:ext>
                  </a:extLst>
                </p:cNvPr>
                <p:cNvSpPr txBox="1">
                  <a:spLocks noChangeAspect="1"/>
                </p:cNvSpPr>
                <p:nvPr/>
              </p:nvSpPr>
              <p:spPr>
                <a:xfrm>
                  <a:off x="5945061" y="4750606"/>
                  <a:ext cx="478884" cy="23944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:r>
                    <a:rPr lang="en-US" altLang="zh-CN" sz="1050" dirty="0">
                      <a:solidFill>
                        <a:schemeClr val="accent6">
                          <a:lumMod val="7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Max (</a:t>
                  </a:r>
                  <a:r>
                    <a:rPr lang="en-US" altLang="zh-CN" sz="1050" i="1" dirty="0">
                      <a:solidFill>
                        <a:schemeClr val="accent6">
                          <a:lumMod val="7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</a:t>
                  </a:r>
                  <a:r>
                    <a:rPr lang="en-US" altLang="zh-CN" sz="1050" dirty="0">
                      <a:solidFill>
                        <a:schemeClr val="accent6">
                          <a:lumMod val="7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)</a:t>
                  </a:r>
                  <a:endParaRPr lang="en-US" sz="1050" dirty="0"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DABA98D-EF2E-DABA-E70D-41B25FF88B43}"/>
                    </a:ext>
                  </a:extLst>
                </p:cNvPr>
                <p:cNvSpPr txBox="1">
                  <a:spLocks noChangeAspect="1"/>
                </p:cNvSpPr>
                <p:nvPr/>
              </p:nvSpPr>
              <p:spPr>
                <a:xfrm>
                  <a:off x="4904037" y="4870342"/>
                  <a:ext cx="478884" cy="23944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:r>
                    <a:rPr lang="en-US" altLang="zh-CN" sz="1050" dirty="0">
                      <a:solidFill>
                        <a:schemeClr val="accent2">
                          <a:lumMod val="7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Max (</a:t>
                  </a:r>
                  <a:r>
                    <a:rPr lang="en-US" altLang="zh-CN" sz="1050" i="1" dirty="0">
                      <a:solidFill>
                        <a:schemeClr val="accent2">
                          <a:lumMod val="7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Y</a:t>
                  </a:r>
                  <a:r>
                    <a:rPr lang="en-US" altLang="zh-CN" sz="1050" dirty="0">
                      <a:solidFill>
                        <a:schemeClr val="accent2">
                          <a:lumMod val="7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)</a:t>
                  </a:r>
                  <a:endParaRPr lang="en-US" sz="1050" dirty="0">
                    <a:solidFill>
                      <a:schemeClr val="accent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17D6195A-090B-3118-3111-7419B966C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76288" y="6020135"/>
                  <a:ext cx="1800000" cy="0"/>
                </a:xfrm>
                <a:prstGeom prst="line">
                  <a:avLst/>
                </a:prstGeom>
                <a:ln w="9525">
                  <a:solidFill>
                    <a:schemeClr val="tx2">
                      <a:lumMod val="75000"/>
                    </a:schemeClr>
                  </a:solidFill>
                  <a:tailEnd type="arrow" w="sm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A61FA862-4A21-D31F-9182-0964AE95F6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56212" y="4396467"/>
                  <a:ext cx="0" cy="1800000"/>
                </a:xfrm>
                <a:prstGeom prst="line">
                  <a:avLst/>
                </a:prstGeom>
                <a:ln w="9525">
                  <a:solidFill>
                    <a:schemeClr val="tx2">
                      <a:lumMod val="75000"/>
                    </a:schemeClr>
                  </a:solidFill>
                  <a:tailEnd type="arrow" w="sm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5DCE6747-CD53-D5CB-8734-0719F63544A6}"/>
                    </a:ext>
                  </a:extLst>
                </p:cNvPr>
                <p:cNvSpPr/>
                <p:nvPr/>
              </p:nvSpPr>
              <p:spPr>
                <a:xfrm>
                  <a:off x="4751839" y="6020135"/>
                  <a:ext cx="1440000" cy="1800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lvl="0" algn="ctr"/>
                  <a:r>
                    <a:rPr lang="en-US" sz="1050" i="1" dirty="0" err="1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</a:t>
                  </a:r>
                  <a:r>
                    <a:rPr lang="en-US" sz="1050" i="1" baseline="-25000" dirty="0" err="1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</a:t>
                  </a:r>
                  <a:r>
                    <a:rPr lang="en-US" sz="105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 </a:t>
                  </a:r>
                  <a:r>
                    <a:rPr lang="en-US" sz="9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(mmol/gDW/h)</a:t>
                  </a:r>
                  <a:endParaRPr lang="en-US" sz="105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8986B6C1-E8D6-B11A-1D7D-DA1285505C46}"/>
                    </a:ext>
                  </a:extLst>
                </p:cNvPr>
                <p:cNvSpPr/>
                <p:nvPr/>
              </p:nvSpPr>
              <p:spPr>
                <a:xfrm rot="16200000">
                  <a:off x="3946288" y="5210134"/>
                  <a:ext cx="1440000" cy="1800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lvl="0" algn="ctr"/>
                  <a:r>
                    <a:rPr lang="en-US" sz="1050" i="1" dirty="0" err="1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</a:t>
                  </a:r>
                  <a:r>
                    <a:rPr lang="en-US" sz="1050" i="1" baseline="-25000" dirty="0" err="1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:r>
                    <a:rPr lang="en-US" sz="105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  </a:t>
                  </a:r>
                  <a:r>
                    <a:rPr lang="en-US" sz="90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(mmol/gDW/h)</a:t>
                  </a:r>
                  <a:endParaRPr lang="en-US" sz="105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" name="Connector 27">
                  <a:extLst>
                    <a:ext uri="{FF2B5EF4-FFF2-40B4-BE49-F238E27FC236}">
                      <a16:creationId xmlns:a16="http://schemas.microsoft.com/office/drawing/2014/main" id="{AE6BAA08-2023-9B7C-CFA2-D2845D4A9DB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868370" y="4833486"/>
                  <a:ext cx="72000" cy="72000"/>
                </a:xfrm>
                <a:prstGeom prst="flowChartConnector">
                  <a:avLst/>
                </a:prstGeom>
                <a:solidFill>
                  <a:schemeClr val="accent6">
                    <a:lumMod val="75000"/>
                    <a:alpha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10B9438D-5002-1E2B-6994-CED5A4BED44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56212" y="4396467"/>
                      <a:ext cx="297075" cy="1888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05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m:rPr>
                                <m:nor/>
                              </m:r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zh-CN" altLang="en-US" sz="1050" i="1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↓</m:t>
                            </m:r>
                          </m:oMath>
                        </m:oMathPara>
                      </a14:m>
                      <a:endParaRPr lang="en-US" sz="105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10B9438D-5002-1E2B-6994-CED5A4BED44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56212" y="4396467"/>
                      <a:ext cx="297075" cy="188831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952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90FAAD03-8617-27A5-86F8-F97B83CC4D39}"/>
                    </a:ext>
                  </a:extLst>
                </p:cNvPr>
                <p:cNvCxnSpPr>
                  <a:cxnSpLocks/>
                  <a:stCxn id="33" idx="1"/>
                  <a:endCxn id="32" idx="1"/>
                </p:cNvCxnSpPr>
                <p:nvPr/>
              </p:nvCxnSpPr>
              <p:spPr>
                <a:xfrm flipV="1">
                  <a:off x="4756288" y="5151250"/>
                  <a:ext cx="444399" cy="868885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D0158A42-C4FB-58A7-173C-9982FF6DB11E}"/>
                    </a:ext>
                  </a:extLst>
                </p:cNvPr>
                <p:cNvCxnSpPr>
                  <a:cxnSpLocks/>
                  <a:stCxn id="32" idx="1"/>
                  <a:endCxn id="28" idx="2"/>
                </p:cNvCxnSpPr>
                <p:nvPr/>
              </p:nvCxnSpPr>
              <p:spPr>
                <a:xfrm flipV="1">
                  <a:off x="5200687" y="4869486"/>
                  <a:ext cx="667683" cy="281765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F3E0BA7-51F6-EBC6-AECE-F11D6E7C7BD9}"/>
                    </a:ext>
                  </a:extLst>
                </p:cNvPr>
                <p:cNvSpPr txBox="1"/>
                <p:nvPr/>
              </p:nvSpPr>
              <p:spPr>
                <a:xfrm>
                  <a:off x="5200687" y="5061251"/>
                  <a:ext cx="180000" cy="1800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noAutofit/>
                </a:bodyPr>
                <a:lstStyle/>
                <a:p>
                  <a:endParaRPr lang="en-US" sz="2800" dirty="0"/>
                </a:p>
              </p:txBody>
            </p:sp>
            <p:sp>
              <p:nvSpPr>
                <p:cNvPr id="33" name="Rectangle 113">
                  <a:extLst>
                    <a:ext uri="{FF2B5EF4-FFF2-40B4-BE49-F238E27FC236}">
                      <a16:creationId xmlns:a16="http://schemas.microsoft.com/office/drawing/2014/main" id="{79A668DB-0A95-9090-08BB-B6E9C0415F2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576288" y="6020135"/>
                  <a:ext cx="180000" cy="180000"/>
                </a:xfrm>
                <a:custGeom>
                  <a:avLst/>
                  <a:gdLst>
                    <a:gd name="connsiteX0" fmla="*/ 0 w 180000"/>
                    <a:gd name="connsiteY0" fmla="*/ 0 h 180000"/>
                    <a:gd name="connsiteX1" fmla="*/ 180000 w 180000"/>
                    <a:gd name="connsiteY1" fmla="*/ 0 h 180000"/>
                    <a:gd name="connsiteX2" fmla="*/ 180000 w 180000"/>
                    <a:gd name="connsiteY2" fmla="*/ 180000 h 180000"/>
                    <a:gd name="connsiteX3" fmla="*/ 0 w 180000"/>
                    <a:gd name="connsiteY3" fmla="*/ 180000 h 180000"/>
                    <a:gd name="connsiteX4" fmla="*/ 0 w 180000"/>
                    <a:gd name="connsiteY4" fmla="*/ 0 h 180000"/>
                    <a:gd name="connsiteX0" fmla="*/ 0 w 180000"/>
                    <a:gd name="connsiteY0" fmla="*/ 0 h 180000"/>
                    <a:gd name="connsiteX1" fmla="*/ 180000 w 180000"/>
                    <a:gd name="connsiteY1" fmla="*/ 0 h 180000"/>
                    <a:gd name="connsiteX2" fmla="*/ 180000 w 180000"/>
                    <a:gd name="connsiteY2" fmla="*/ 180000 h 180000"/>
                    <a:gd name="connsiteX3" fmla="*/ 66612 w 180000"/>
                    <a:gd name="connsiteY3" fmla="*/ 125499 h 180000"/>
                    <a:gd name="connsiteX4" fmla="*/ 0 w 180000"/>
                    <a:gd name="connsiteY4" fmla="*/ 0 h 180000"/>
                    <a:gd name="connsiteX0" fmla="*/ 0 w 180000"/>
                    <a:gd name="connsiteY0" fmla="*/ 0 h 180000"/>
                    <a:gd name="connsiteX1" fmla="*/ 180000 w 180000"/>
                    <a:gd name="connsiteY1" fmla="*/ 0 h 180000"/>
                    <a:gd name="connsiteX2" fmla="*/ 180000 w 180000"/>
                    <a:gd name="connsiteY2" fmla="*/ 180000 h 180000"/>
                    <a:gd name="connsiteX3" fmla="*/ 30278 w 180000"/>
                    <a:gd name="connsiteY3" fmla="*/ 119443 h 180000"/>
                    <a:gd name="connsiteX4" fmla="*/ 0 w 180000"/>
                    <a:gd name="connsiteY4" fmla="*/ 0 h 180000"/>
                    <a:gd name="connsiteX0" fmla="*/ 0 w 180000"/>
                    <a:gd name="connsiteY0" fmla="*/ 0 h 180000"/>
                    <a:gd name="connsiteX1" fmla="*/ 180000 w 180000"/>
                    <a:gd name="connsiteY1" fmla="*/ 0 h 180000"/>
                    <a:gd name="connsiteX2" fmla="*/ 180000 w 180000"/>
                    <a:gd name="connsiteY2" fmla="*/ 180000 h 180000"/>
                    <a:gd name="connsiteX3" fmla="*/ 66612 w 180000"/>
                    <a:gd name="connsiteY3" fmla="*/ 137610 h 180000"/>
                    <a:gd name="connsiteX4" fmla="*/ 0 w 180000"/>
                    <a:gd name="connsiteY4" fmla="*/ 0 h 18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0000" h="180000">
                      <a:moveTo>
                        <a:pt x="0" y="0"/>
                      </a:moveTo>
                      <a:lnTo>
                        <a:pt x="180000" y="0"/>
                      </a:lnTo>
                      <a:lnTo>
                        <a:pt x="180000" y="180000"/>
                      </a:lnTo>
                      <a:lnTo>
                        <a:pt x="66612" y="1376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34" name="Connector 33">
                  <a:extLst>
                    <a:ext uri="{FF2B5EF4-FFF2-40B4-BE49-F238E27FC236}">
                      <a16:creationId xmlns:a16="http://schemas.microsoft.com/office/drawing/2014/main" id="{A81A9812-76ED-C947-0DBB-D617B17400E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66731" y="5113485"/>
                  <a:ext cx="71999" cy="71999"/>
                </a:xfrm>
                <a:prstGeom prst="flowChartConnector">
                  <a:avLst/>
                </a:prstGeom>
                <a:solidFill>
                  <a:schemeClr val="accent2">
                    <a:alpha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" name="Right Brace 34">
                  <a:extLst>
                    <a:ext uri="{FF2B5EF4-FFF2-40B4-BE49-F238E27FC236}">
                      <a16:creationId xmlns:a16="http://schemas.microsoft.com/office/drawing/2014/main" id="{439EF765-0025-A4B5-12B4-F66E7B778EC3}"/>
                    </a:ext>
                  </a:extLst>
                </p:cNvPr>
                <p:cNvSpPr/>
                <p:nvPr/>
              </p:nvSpPr>
              <p:spPr>
                <a:xfrm>
                  <a:off x="5248872" y="5583415"/>
                  <a:ext cx="55320" cy="407681"/>
                </a:xfrm>
                <a:prstGeom prst="rightBrace">
                  <a:avLst/>
                </a:prstGeom>
                <a:ln w="9525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36" name="Right Brace 35">
                  <a:extLst>
                    <a:ext uri="{FF2B5EF4-FFF2-40B4-BE49-F238E27FC236}">
                      <a16:creationId xmlns:a16="http://schemas.microsoft.com/office/drawing/2014/main" id="{9211FB9E-8877-F52D-D13F-8F758E70837E}"/>
                    </a:ext>
                  </a:extLst>
                </p:cNvPr>
                <p:cNvSpPr/>
                <p:nvPr/>
              </p:nvSpPr>
              <p:spPr>
                <a:xfrm>
                  <a:off x="5248872" y="5183194"/>
                  <a:ext cx="55320" cy="370620"/>
                </a:xfrm>
                <a:prstGeom prst="rightBrac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8557A37E-11A7-9F72-7247-7383339294D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75584" y="5649512"/>
                      <a:ext cx="540935" cy="19813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05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050" b="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CN" sz="1050" b="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𝑡𝑒𝑚𝑝</m:t>
                                </m:r>
                              </m:sub>
                            </m:sSub>
                            <m:r>
                              <a:rPr lang="en-US" altLang="zh-CN" sz="1050" b="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altLang="zh-CN" sz="105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050" b="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1050" b="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05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8557A37E-11A7-9F72-7247-7383339294D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75584" y="5649512"/>
                      <a:ext cx="540935" cy="198130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B039F17F-5E85-96D7-1164-0C56497AE9F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87495" y="5265949"/>
                      <a:ext cx="794999" cy="19956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US" altLang="zh-CN" sz="105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zh-CN" sz="1050" b="1" i="1" baseline="-2500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n-US" altLang="zh-CN" sz="1050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1050" b="1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050" b="1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e>
                              <m:sub>
                                <m:r>
                                  <a:rPr lang="en-US" altLang="zh-CN" sz="1050" b="1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𝒕𝒆𝒎𝒑</m:t>
                                </m:r>
                              </m:sub>
                            </m:sSub>
                            <m:r>
                              <a:rPr lang="en-US" altLang="zh-CN" sz="1050" b="1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altLang="zh-CN" sz="1050" b="1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050" b="1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1050" b="1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𝒔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05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B039F17F-5E85-96D7-1164-0C56497AE9F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87495" y="5265949"/>
                      <a:ext cx="794999" cy="199561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9AB8E00-A89E-23F1-EA41-4289DA6F775F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4559963" y="4341096"/>
                <a:ext cx="1872000" cy="1872000"/>
              </a:xfrm>
              <a:prstGeom prst="roundRect">
                <a:avLst>
                  <a:gd name="adj" fmla="val 7135"/>
                </a:avLst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38590711-A002-4020-F79B-EB8194E46B2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378552" y="3966260"/>
              <a:ext cx="1920681" cy="3077222"/>
            </a:xfrm>
            <a:prstGeom prst="roundRect">
              <a:avLst>
                <a:gd name="adj" fmla="val 7135"/>
              </a:avLst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3A7575-5CE6-5407-1CF4-2C5E315F27FB}"/>
                    </a:ext>
                  </a:extLst>
                </p:cNvPr>
                <p:cNvSpPr txBox="1"/>
                <p:nvPr/>
              </p:nvSpPr>
              <p:spPr>
                <a:xfrm>
                  <a:off x="1916832" y="2544268"/>
                  <a:ext cx="3429000" cy="125528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1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kern="120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2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US" sz="12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2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𝑡𝑒𝑚𝑝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algn="ctr">
                    <a:lnSpc>
                      <a:spcPct val="11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𝑊h𝑒𝑛</m:t>
                        </m:r>
                        <m:r>
                          <a:rPr lang="en-US" sz="12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:</m:t>
                        </m:r>
                        <m:func>
                          <m:funcPr>
                            <m:ctrlPr>
                              <a:rPr lang="en-US" sz="12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a:rPr lang="en-US" sz="12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𝑚𝑎𝑥</m:t>
                            </m:r>
                          </m:fName>
                          <m:e>
                            <m:r>
                              <a:rPr lang="en-US" sz="12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(</m:t>
                            </m:r>
                            <m:sSub>
                              <m:sSubPr>
                                <m:ctrlPr>
                                  <a:rPr lang="en-US" sz="1200" b="1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1200" b="1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𝒑</m:t>
                                </m:r>
                              </m:sub>
                            </m:sSub>
                            <m:r>
                              <a:rPr lang="en-US" sz="1200" b="1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2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12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𝑡𝑒𝑚𝑝</m:t>
                                </m:r>
                              </m:sub>
                            </m:sSub>
                            <m:r>
                              <a:rPr lang="en-US" sz="1200" b="1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sz="1200" b="1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1200" b="1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𝒔</m:t>
                                </m:r>
                              </m:sub>
                            </m:sSub>
                            <m:r>
                              <a:rPr lang="en-US" sz="12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)=0</m:t>
                            </m:r>
                          </m:e>
                        </m:func>
                      </m:oMath>
                    </m:oMathPara>
                  </a14:m>
                  <a:endParaRPr lang="en-US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algn="ctr">
                    <a:lnSpc>
                      <a:spcPct val="11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200" kern="120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sz="1200" kern="120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 sz="1200" kern="120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sz="1200" kern="120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</a:rPr>
                          <m:t>.</m:t>
                        </m:r>
                        <m:r>
                          <a:rPr lang="en-US" sz="1200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      </m:t>
                        </m:r>
                        <m:r>
                          <a:rPr lang="en-US" sz="1200" b="1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𝑺</m:t>
                        </m:r>
                        <m:r>
                          <a:rPr lang="en-US" sz="1200" b="1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∙</m:t>
                        </m:r>
                        <m:r>
                          <a:rPr lang="en-US" sz="1200" b="1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  <m:r>
                          <a:rPr lang="en-US" sz="12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algn="ctr">
                    <a:lnSpc>
                      <a:spcPct val="11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200" b="1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1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𝒓</m:t>
                            </m:r>
                          </m:e>
                          <m:sup>
                            <m:r>
                              <a:rPr lang="en-US" sz="1200" b="1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𝒍𝒃</m:t>
                            </m:r>
                          </m:sup>
                        </m:sSup>
                        <m:r>
                          <a:rPr lang="en-US" sz="1200" b="1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≤</m:t>
                        </m:r>
                        <m:r>
                          <a:rPr lang="en-US" sz="1200" b="1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  <m:r>
                          <a:rPr lang="en-US" sz="1200" b="1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≤</m:t>
                        </m:r>
                        <m:sSup>
                          <m:sSupPr>
                            <m:ctrlPr>
                              <a:rPr lang="en-US" sz="1200" b="1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1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𝒓</m:t>
                            </m:r>
                          </m:e>
                          <m:sup>
                            <m:r>
                              <a:rPr lang="en-US" sz="1200" b="1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𝒖𝒃</m:t>
                            </m:r>
                          </m:sup>
                        </m:sSup>
                      </m:oMath>
                    </m:oMathPara>
                  </a14:m>
                  <a:endParaRPr lang="en-US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>
                    <a:lnSpc>
                      <a:spcPct val="11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sz="1200" b="1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𝒑</m:t>
                            </m:r>
                          </m:sub>
                        </m:sSub>
                        <m:r>
                          <a:rPr lang="en-US" sz="1200" b="1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≥</m:t>
                        </m:r>
                        <m:r>
                          <a:rPr lang="en-US" sz="1200" b="1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  <m:r>
                          <a:rPr lang="en-US" sz="1200" b="1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b="1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sz="1200" b="1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𝒔</m:t>
                            </m:r>
                          </m:sub>
                        </m:sSub>
                        <m:r>
                          <a:rPr lang="en-US" sz="1200" b="1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&gt;</m:t>
                        </m:r>
                        <m:r>
                          <a:rPr lang="en-US" sz="1200" b="1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3A7575-5CE6-5407-1CF4-2C5E315F2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6832" y="2544268"/>
                  <a:ext cx="3429000" cy="125528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62041BC5-F315-93AA-70A1-52BE7457CF7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415365" y="2544268"/>
              <a:ext cx="2517222" cy="1263450"/>
            </a:xfrm>
            <a:prstGeom prst="roundRect">
              <a:avLst>
                <a:gd name="adj" fmla="val 7135"/>
              </a:avLst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10D247A-5228-EB06-6A33-22F035F24322}"/>
                </a:ext>
              </a:extLst>
            </p:cNvPr>
            <p:cNvSpPr txBox="1"/>
            <p:nvPr/>
          </p:nvSpPr>
          <p:spPr>
            <a:xfrm>
              <a:off x="2252503" y="2402523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8147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AB377869-EC48-2CDD-3423-8D7724EBD367}"/>
              </a:ext>
            </a:extLst>
          </p:cNvPr>
          <p:cNvGrpSpPr/>
          <p:nvPr/>
        </p:nvGrpSpPr>
        <p:grpSpPr>
          <a:xfrm>
            <a:off x="187271" y="272480"/>
            <a:ext cx="6483457" cy="3918882"/>
            <a:chOff x="187343" y="272480"/>
            <a:chExt cx="6483457" cy="391888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207C612-A4DC-AAFE-4C79-77E950D5E1E2}"/>
                </a:ext>
              </a:extLst>
            </p:cNvPr>
            <p:cNvGrpSpPr/>
            <p:nvPr/>
          </p:nvGrpSpPr>
          <p:grpSpPr>
            <a:xfrm>
              <a:off x="187343" y="488504"/>
              <a:ext cx="6483457" cy="3702858"/>
              <a:chOff x="187343" y="488504"/>
              <a:chExt cx="6483457" cy="3702858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155DC1F-25AD-D279-89AF-60C588F838C4}"/>
                  </a:ext>
                </a:extLst>
              </p:cNvPr>
              <p:cNvGrpSpPr/>
              <p:nvPr/>
            </p:nvGrpSpPr>
            <p:grpSpPr>
              <a:xfrm>
                <a:off x="187343" y="488504"/>
                <a:ext cx="2160000" cy="3702857"/>
                <a:chOff x="187343" y="488504"/>
                <a:chExt cx="2160000" cy="3702857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3FFB99E-74A0-288C-0F76-87FBC2AC75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7343" y="488504"/>
                  <a:ext cx="2160000" cy="3702857"/>
                </a:xfrm>
                <a:prstGeom prst="rect">
                  <a:avLst/>
                </a:prstGeom>
              </p:spPr>
            </p:pic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9339256-A262-3FFF-AE25-EE3DF96C1CED}"/>
                    </a:ext>
                  </a:extLst>
                </p:cNvPr>
                <p:cNvSpPr txBox="1"/>
                <p:nvPr/>
              </p:nvSpPr>
              <p:spPr>
                <a:xfrm>
                  <a:off x="665962" y="3440832"/>
                  <a:ext cx="39786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  <a:r>
                    <a:rPr lang="en-US" sz="1200" dirty="0">
                      <a:solidFill>
                        <a:schemeClr val="accent6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</a:p>
              </p:txBody>
            </p: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E15CA702-7B4C-0F56-FAA0-0455E4746A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200" y="1778102"/>
                  <a:ext cx="0" cy="2094778"/>
                </a:xfrm>
                <a:prstGeom prst="line">
                  <a:avLst/>
                </a:prstGeom>
                <a:ln w="9525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A7CBC23-C729-F5C3-366A-CA4F712C92B2}"/>
                    </a:ext>
                  </a:extLst>
                </p:cNvPr>
                <p:cNvSpPr txBox="1"/>
                <p:nvPr/>
              </p:nvSpPr>
              <p:spPr>
                <a:xfrm>
                  <a:off x="1772816" y="3440832"/>
                  <a:ext cx="39786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  <a:r>
                    <a:rPr lang="en-US" sz="1200" dirty="0">
                      <a:solidFill>
                        <a:schemeClr val="accent6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</a:p>
              </p:txBody>
            </p: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7F6D17C-9111-BB0A-8189-BCA4EAB8C4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60000" y="560880"/>
                  <a:ext cx="0" cy="3312000"/>
                </a:xfrm>
                <a:prstGeom prst="line">
                  <a:avLst/>
                </a:prstGeom>
                <a:ln w="9525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759376EC-F926-9BA1-D94B-F56B2843ABBA}"/>
                  </a:ext>
                </a:extLst>
              </p:cNvPr>
              <p:cNvGrpSpPr/>
              <p:nvPr/>
            </p:nvGrpSpPr>
            <p:grpSpPr>
              <a:xfrm>
                <a:off x="2350538" y="488504"/>
                <a:ext cx="2160000" cy="3702858"/>
                <a:chOff x="2350538" y="488504"/>
                <a:chExt cx="2160000" cy="3702858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466D0E15-3FAE-669C-0253-CD4FFD00EC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50538" y="488504"/>
                  <a:ext cx="2160000" cy="3702858"/>
                </a:xfrm>
                <a:prstGeom prst="rect">
                  <a:avLst/>
                </a:prstGeom>
              </p:spPr>
            </p:pic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82542855-5C78-FF9D-33A8-CCDBCA421D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15200" y="1778102"/>
                  <a:ext cx="0" cy="2094778"/>
                </a:xfrm>
                <a:prstGeom prst="line">
                  <a:avLst/>
                </a:prstGeom>
                <a:ln w="9525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F5FCE1CE-3988-D7C7-70B3-9ED36B3D1B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20000" y="560880"/>
                  <a:ext cx="0" cy="3312000"/>
                </a:xfrm>
                <a:prstGeom prst="line">
                  <a:avLst/>
                </a:prstGeom>
                <a:ln w="9525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4294E12E-FE02-6268-7EEC-7E456E88D9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64000" y="1135689"/>
                  <a:ext cx="0" cy="2737191"/>
                </a:xfrm>
                <a:prstGeom prst="line">
                  <a:avLst/>
                </a:prstGeom>
                <a:ln w="9525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4D0B183-421F-8909-9B44-FA6B1D8EB469}"/>
                    </a:ext>
                  </a:extLst>
                </p:cNvPr>
                <p:cNvSpPr txBox="1"/>
                <p:nvPr/>
              </p:nvSpPr>
              <p:spPr>
                <a:xfrm>
                  <a:off x="2802724" y="3440832"/>
                  <a:ext cx="39786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  <a:r>
                    <a:rPr lang="en-US" sz="1200" dirty="0">
                      <a:solidFill>
                        <a:schemeClr val="accent6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3F51D46-1EE4-4EA1-99AD-404D909ABCEA}"/>
                    </a:ext>
                  </a:extLst>
                </p:cNvPr>
                <p:cNvSpPr txBox="1"/>
                <p:nvPr/>
              </p:nvSpPr>
              <p:spPr>
                <a:xfrm>
                  <a:off x="3931948" y="3440832"/>
                  <a:ext cx="39786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  <a:r>
                    <a:rPr lang="en-US" sz="1200" dirty="0">
                      <a:solidFill>
                        <a:schemeClr val="accent6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E69F1A3C-3705-ECBB-58D2-8DF33C74BC99}"/>
                  </a:ext>
                </a:extLst>
              </p:cNvPr>
              <p:cNvGrpSpPr/>
              <p:nvPr/>
            </p:nvGrpSpPr>
            <p:grpSpPr>
              <a:xfrm>
                <a:off x="4510800" y="488504"/>
                <a:ext cx="2160000" cy="3702857"/>
                <a:chOff x="4510800" y="488504"/>
                <a:chExt cx="2160000" cy="3702857"/>
              </a:xfrm>
            </p:grpSpPr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98467FFF-AF14-AE23-7513-237973C569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10800" y="488504"/>
                  <a:ext cx="2160000" cy="3702857"/>
                </a:xfrm>
                <a:prstGeom prst="rect">
                  <a:avLst/>
                </a:prstGeom>
              </p:spPr>
            </p:pic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EB7A238D-215D-9743-5204-C08C67476C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66800" y="1778102"/>
                  <a:ext cx="0" cy="2094778"/>
                </a:xfrm>
                <a:prstGeom prst="line">
                  <a:avLst/>
                </a:prstGeom>
                <a:ln w="9525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1319B7E-045E-1860-20F5-EE9E3D7D35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80000" y="560880"/>
                  <a:ext cx="0" cy="3312000"/>
                </a:xfrm>
                <a:prstGeom prst="line">
                  <a:avLst/>
                </a:prstGeom>
                <a:ln w="9525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156E7CE-AA23-3994-A5A7-1F3EB309C90B}"/>
                    </a:ext>
                  </a:extLst>
                </p:cNvPr>
                <p:cNvSpPr txBox="1"/>
                <p:nvPr/>
              </p:nvSpPr>
              <p:spPr>
                <a:xfrm>
                  <a:off x="5255760" y="3440832"/>
                  <a:ext cx="39786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  <a:r>
                    <a:rPr lang="en-US" sz="1200" dirty="0">
                      <a:solidFill>
                        <a:schemeClr val="accent6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B22E7FA-04CF-D5BC-2A0F-F774E7871A34}"/>
                    </a:ext>
                  </a:extLst>
                </p:cNvPr>
                <p:cNvSpPr txBox="1"/>
                <p:nvPr/>
              </p:nvSpPr>
              <p:spPr>
                <a:xfrm>
                  <a:off x="6093296" y="3440832"/>
                  <a:ext cx="39786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9</a:t>
                  </a:r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  <a:r>
                    <a:rPr lang="en-US" sz="1200" dirty="0">
                      <a:solidFill>
                        <a:schemeClr val="accent6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</p:grpSp>
        </p:grp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07D5624-E028-3A76-CCB6-250C12B0FF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000" y="1911600"/>
              <a:ext cx="28800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032C0BB-25FA-1AC6-7190-326C6370F5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71329" y="3762000"/>
              <a:ext cx="28800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67DDB50-63C0-66CA-788E-607511869EF5}"/>
                </a:ext>
              </a:extLst>
            </p:cNvPr>
            <p:cNvSpPr txBox="1"/>
            <p:nvPr/>
          </p:nvSpPr>
          <p:spPr>
            <a:xfrm>
              <a:off x="866718" y="272480"/>
              <a:ext cx="9955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Condition 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79D4C87-B8E1-028B-AC97-BC3A277F1D89}"/>
                </a:ext>
              </a:extLst>
            </p:cNvPr>
            <p:cNvSpPr txBox="1"/>
            <p:nvPr/>
          </p:nvSpPr>
          <p:spPr>
            <a:xfrm>
              <a:off x="2937527" y="272480"/>
              <a:ext cx="9955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Condition 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5B7D17A-855A-17A5-4EC3-5700FE0649D7}"/>
                </a:ext>
              </a:extLst>
            </p:cNvPr>
            <p:cNvSpPr txBox="1"/>
            <p:nvPr/>
          </p:nvSpPr>
          <p:spPr>
            <a:xfrm>
              <a:off x="5169775" y="272480"/>
              <a:ext cx="9955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Condition 4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9C38013B-DF75-31E3-3149-EFCEACD9884A}"/>
                    </a:ext>
                  </a:extLst>
                </p:cNvPr>
                <p:cNvSpPr txBox="1"/>
                <p:nvPr/>
              </p:nvSpPr>
              <p:spPr>
                <a:xfrm>
                  <a:off x="548680" y="560880"/>
                  <a:ext cx="712932" cy="50783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  <m:r>
                          <a:rPr lang="en-US" sz="9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900" b="1" i="0" smtClean="0">
                            <a:latin typeface="Cambria Math" panose="02040503050406030204" pitchFamily="18" charset="0"/>
                          </a:rPr>
                          <m:t>𝐫</m:t>
                        </m:r>
                        <m:r>
                          <a:rPr lang="en-US" sz="900" b="0" i="0" smtClean="0">
                            <a:latin typeface="Cambria Math" panose="02040503050406030204" pitchFamily="18" charset="0"/>
                          </a:rPr>
                          <m:t>=0 </m:t>
                        </m:r>
                      </m:oMath>
                    </m:oMathPara>
                  </a14:m>
                  <a:endParaRPr lang="en-US" sz="900" b="0" i="0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≥0</m:t>
                        </m:r>
                      </m:oMath>
                    </m:oMathPara>
                  </a14:m>
                  <a:endParaRPr lang="en-US" sz="9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en-US" sz="9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9C38013B-DF75-31E3-3149-EFCEACD988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680" y="560880"/>
                  <a:ext cx="712932" cy="5078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6B146C6-7432-DCCA-4F74-982AFAA210D6}"/>
                    </a:ext>
                  </a:extLst>
                </p:cNvPr>
                <p:cNvSpPr txBox="1"/>
                <p:nvPr/>
              </p:nvSpPr>
              <p:spPr>
                <a:xfrm>
                  <a:off x="2708920" y="560880"/>
                  <a:ext cx="712932" cy="64633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  <m:r>
                          <a:rPr lang="en-US" sz="9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900" b="1" i="0" smtClean="0">
                            <a:latin typeface="Cambria Math" panose="02040503050406030204" pitchFamily="18" charset="0"/>
                          </a:rPr>
                          <m:t>𝐫</m:t>
                        </m:r>
                        <m:r>
                          <a:rPr lang="en-US" sz="900" b="0" i="0" smtClean="0">
                            <a:latin typeface="Cambria Math" panose="02040503050406030204" pitchFamily="18" charset="0"/>
                          </a:rPr>
                          <m:t>=0 </m:t>
                        </m:r>
                      </m:oMath>
                    </m:oMathPara>
                  </a14:m>
                  <a:endParaRPr lang="en-US" sz="900" b="0" i="0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≥0</m:t>
                        </m:r>
                      </m:oMath>
                    </m:oMathPara>
                  </a14:m>
                  <a:endParaRPr lang="en-US" sz="9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en-US" sz="9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9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9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sz="9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6B146C6-7432-DCCA-4F74-982AFAA210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8920" y="560880"/>
                  <a:ext cx="712932" cy="6463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BF6848E-E478-3B48-C392-42F08E4059DF}"/>
                    </a:ext>
                  </a:extLst>
                </p:cNvPr>
                <p:cNvSpPr txBox="1"/>
                <p:nvPr/>
              </p:nvSpPr>
              <p:spPr>
                <a:xfrm>
                  <a:off x="4876308" y="560880"/>
                  <a:ext cx="712932" cy="64633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  <m:r>
                          <a:rPr lang="en-US" sz="9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900" b="1" i="0" smtClean="0">
                            <a:latin typeface="Cambria Math" panose="02040503050406030204" pitchFamily="18" charset="0"/>
                          </a:rPr>
                          <m:t>𝐫</m:t>
                        </m:r>
                        <m:r>
                          <a:rPr lang="en-US" sz="900" b="0" i="0" smtClean="0">
                            <a:latin typeface="Cambria Math" panose="02040503050406030204" pitchFamily="18" charset="0"/>
                          </a:rPr>
                          <m:t>=0 </m:t>
                        </m:r>
                      </m:oMath>
                    </m:oMathPara>
                  </a14:m>
                  <a:endParaRPr lang="en-US" sz="900" b="0" i="0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≥0</m:t>
                        </m:r>
                      </m:oMath>
                    </m:oMathPara>
                  </a14:m>
                  <a:endParaRPr lang="en-US" sz="9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en-US" sz="9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9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9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9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BF6848E-E478-3B48-C392-42F08E4059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6308" y="560880"/>
                  <a:ext cx="712932" cy="6463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50554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299C706-0872-BDCF-3E0C-77CA2422D2E5}"/>
              </a:ext>
            </a:extLst>
          </p:cNvPr>
          <p:cNvGrpSpPr/>
          <p:nvPr/>
        </p:nvGrpSpPr>
        <p:grpSpPr>
          <a:xfrm>
            <a:off x="187342" y="272480"/>
            <a:ext cx="6481955" cy="3918883"/>
            <a:chOff x="187342" y="272480"/>
            <a:chExt cx="6481955" cy="391888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CC35681-61CD-3169-1A31-9D37394EC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342" y="488504"/>
              <a:ext cx="2160001" cy="3702859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7609DFD-BB65-F0A1-58CA-BB0FD8106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9768" y="488504"/>
              <a:ext cx="2160001" cy="370285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4F3E8E1-6049-93DF-90C8-C5FC364DF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09297" y="488504"/>
              <a:ext cx="2160000" cy="370285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9339256-A262-3FFF-AE25-EE3DF96C1CED}"/>
                </a:ext>
              </a:extLst>
            </p:cNvPr>
            <p:cNvSpPr txBox="1"/>
            <p:nvPr/>
          </p:nvSpPr>
          <p:spPr>
            <a:xfrm>
              <a:off x="665962" y="3440832"/>
              <a:ext cx="3978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  <a:r>
                <a:rPr lang="en-US" sz="1200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15CA702-7B4C-0F56-FAA0-0455E4746AC5}"/>
                </a:ext>
              </a:extLst>
            </p:cNvPr>
            <p:cNvCxnSpPr>
              <a:cxnSpLocks/>
            </p:cNvCxnSpPr>
            <p:nvPr/>
          </p:nvCxnSpPr>
          <p:spPr>
            <a:xfrm>
              <a:off x="666000" y="1764000"/>
              <a:ext cx="0" cy="2094778"/>
            </a:xfrm>
            <a:prstGeom prst="line">
              <a:avLst/>
            </a:prstGeom>
            <a:ln w="9525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A7CBC23-C729-F5C3-366A-CA4F712C92B2}"/>
                </a:ext>
              </a:extLst>
            </p:cNvPr>
            <p:cNvSpPr txBox="1"/>
            <p:nvPr/>
          </p:nvSpPr>
          <p:spPr>
            <a:xfrm>
              <a:off x="1772816" y="3440832"/>
              <a:ext cx="3978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  <a:r>
                <a:rPr lang="en-US" sz="1200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7F6D17C-9111-BB0A-8189-BCA4EAB8C410}"/>
                </a:ext>
              </a:extLst>
            </p:cNvPr>
            <p:cNvCxnSpPr>
              <a:cxnSpLocks/>
            </p:cNvCxnSpPr>
            <p:nvPr/>
          </p:nvCxnSpPr>
          <p:spPr>
            <a:xfrm>
              <a:off x="2160000" y="560880"/>
              <a:ext cx="0" cy="3312000"/>
            </a:xfrm>
            <a:prstGeom prst="line">
              <a:avLst/>
            </a:prstGeom>
            <a:ln w="9525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2542855-5C78-FF9D-33A8-CCDBCA421D12}"/>
                </a:ext>
              </a:extLst>
            </p:cNvPr>
            <p:cNvCxnSpPr>
              <a:cxnSpLocks/>
            </p:cNvCxnSpPr>
            <p:nvPr/>
          </p:nvCxnSpPr>
          <p:spPr>
            <a:xfrm>
              <a:off x="2826000" y="1778102"/>
              <a:ext cx="0" cy="2094778"/>
            </a:xfrm>
            <a:prstGeom prst="line">
              <a:avLst/>
            </a:prstGeom>
            <a:ln w="9525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5FCE1CE-3988-D7C7-70B3-9ED36B3D1B59}"/>
                </a:ext>
              </a:extLst>
            </p:cNvPr>
            <p:cNvCxnSpPr>
              <a:cxnSpLocks/>
            </p:cNvCxnSpPr>
            <p:nvPr/>
          </p:nvCxnSpPr>
          <p:spPr>
            <a:xfrm>
              <a:off x="4320000" y="560880"/>
              <a:ext cx="0" cy="3312000"/>
            </a:xfrm>
            <a:prstGeom prst="line">
              <a:avLst/>
            </a:prstGeom>
            <a:ln w="9525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294E12E-FE02-6268-7EEC-7E456E88D905}"/>
                </a:ext>
              </a:extLst>
            </p:cNvPr>
            <p:cNvCxnSpPr>
              <a:cxnSpLocks/>
            </p:cNvCxnSpPr>
            <p:nvPr/>
          </p:nvCxnSpPr>
          <p:spPr>
            <a:xfrm>
              <a:off x="3564000" y="1135689"/>
              <a:ext cx="0" cy="2737191"/>
            </a:xfrm>
            <a:prstGeom prst="line">
              <a:avLst/>
            </a:prstGeom>
            <a:ln w="9525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D0B183-421F-8909-9B44-FA6B1D8EB469}"/>
                </a:ext>
              </a:extLst>
            </p:cNvPr>
            <p:cNvSpPr txBox="1"/>
            <p:nvPr/>
          </p:nvSpPr>
          <p:spPr>
            <a:xfrm>
              <a:off x="2802724" y="3440832"/>
              <a:ext cx="3978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  <a:r>
                <a:rPr lang="en-US" sz="1200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F51D46-1EE4-4EA1-99AD-404D909ABCEA}"/>
                </a:ext>
              </a:extLst>
            </p:cNvPr>
            <p:cNvSpPr txBox="1"/>
            <p:nvPr/>
          </p:nvSpPr>
          <p:spPr>
            <a:xfrm>
              <a:off x="3931948" y="3440832"/>
              <a:ext cx="3978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  <a:r>
                <a:rPr lang="en-US" sz="1200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B7A238D-215D-9743-5204-C08C67476C26}"/>
                </a:ext>
              </a:extLst>
            </p:cNvPr>
            <p:cNvCxnSpPr>
              <a:cxnSpLocks/>
            </p:cNvCxnSpPr>
            <p:nvPr/>
          </p:nvCxnSpPr>
          <p:spPr>
            <a:xfrm>
              <a:off x="5274000" y="1778102"/>
              <a:ext cx="0" cy="2094778"/>
            </a:xfrm>
            <a:prstGeom prst="line">
              <a:avLst/>
            </a:prstGeom>
            <a:ln w="9525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1319B7E-045E-1860-20F5-EE9E3D7D3557}"/>
                </a:ext>
              </a:extLst>
            </p:cNvPr>
            <p:cNvCxnSpPr>
              <a:cxnSpLocks/>
            </p:cNvCxnSpPr>
            <p:nvPr/>
          </p:nvCxnSpPr>
          <p:spPr>
            <a:xfrm>
              <a:off x="6480000" y="560880"/>
              <a:ext cx="0" cy="3312000"/>
            </a:xfrm>
            <a:prstGeom prst="line">
              <a:avLst/>
            </a:prstGeom>
            <a:ln w="9525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156E7CE-AA23-3994-A5A7-1F3EB309C90B}"/>
                </a:ext>
              </a:extLst>
            </p:cNvPr>
            <p:cNvSpPr txBox="1"/>
            <p:nvPr/>
          </p:nvSpPr>
          <p:spPr>
            <a:xfrm>
              <a:off x="5255760" y="3440832"/>
              <a:ext cx="3978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  <a:r>
                <a:rPr lang="en-US" sz="1200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22E7FA-04CF-D5BC-2A0F-F774E7871A34}"/>
                </a:ext>
              </a:extLst>
            </p:cNvPr>
            <p:cNvSpPr txBox="1"/>
            <p:nvPr/>
          </p:nvSpPr>
          <p:spPr>
            <a:xfrm>
              <a:off x="6093296" y="3440832"/>
              <a:ext cx="3978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  <a:r>
                <a:rPr lang="en-US" sz="1200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07D5624-E028-3A76-CCB6-250C12B0FF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000" y="1911600"/>
              <a:ext cx="28800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032C0BB-25FA-1AC6-7190-326C6370F5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71329" y="3762000"/>
              <a:ext cx="28800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67DDB50-63C0-66CA-788E-607511869EF5}"/>
                </a:ext>
              </a:extLst>
            </p:cNvPr>
            <p:cNvSpPr txBox="1"/>
            <p:nvPr/>
          </p:nvSpPr>
          <p:spPr>
            <a:xfrm>
              <a:off x="866718" y="272480"/>
              <a:ext cx="9955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Condition 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79D4C87-B8E1-028B-AC97-BC3A277F1D89}"/>
                </a:ext>
              </a:extLst>
            </p:cNvPr>
            <p:cNvSpPr txBox="1"/>
            <p:nvPr/>
          </p:nvSpPr>
          <p:spPr>
            <a:xfrm>
              <a:off x="2937527" y="272480"/>
              <a:ext cx="9955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Condition 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5B7D17A-855A-17A5-4EC3-5700FE0649D7}"/>
                </a:ext>
              </a:extLst>
            </p:cNvPr>
            <p:cNvSpPr txBox="1"/>
            <p:nvPr/>
          </p:nvSpPr>
          <p:spPr>
            <a:xfrm>
              <a:off x="5169775" y="272480"/>
              <a:ext cx="9955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Condition 4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9C38013B-DF75-31E3-3149-EFCEACD9884A}"/>
                    </a:ext>
                  </a:extLst>
                </p:cNvPr>
                <p:cNvSpPr txBox="1"/>
                <p:nvPr/>
              </p:nvSpPr>
              <p:spPr>
                <a:xfrm>
                  <a:off x="548680" y="560880"/>
                  <a:ext cx="712932" cy="50783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  <m:r>
                          <a:rPr lang="en-US" sz="9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900" b="1" i="0" smtClean="0">
                            <a:latin typeface="Cambria Math" panose="02040503050406030204" pitchFamily="18" charset="0"/>
                          </a:rPr>
                          <m:t>𝐫</m:t>
                        </m:r>
                        <m:r>
                          <a:rPr lang="en-US" sz="900" b="0" i="0" smtClean="0">
                            <a:latin typeface="Cambria Math" panose="02040503050406030204" pitchFamily="18" charset="0"/>
                          </a:rPr>
                          <m:t>=0 </m:t>
                        </m:r>
                      </m:oMath>
                    </m:oMathPara>
                  </a14:m>
                  <a:endParaRPr lang="en-US" sz="900" b="0" i="0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≥0</m:t>
                        </m:r>
                      </m:oMath>
                    </m:oMathPara>
                  </a14:m>
                  <a:endParaRPr lang="en-US" sz="9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en-US" sz="9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9C38013B-DF75-31E3-3149-EFCEACD988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680" y="560880"/>
                  <a:ext cx="712932" cy="50783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6B146C6-7432-DCCA-4F74-982AFAA210D6}"/>
                    </a:ext>
                  </a:extLst>
                </p:cNvPr>
                <p:cNvSpPr txBox="1"/>
                <p:nvPr/>
              </p:nvSpPr>
              <p:spPr>
                <a:xfrm>
                  <a:off x="2708920" y="560880"/>
                  <a:ext cx="712932" cy="64633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  <m:r>
                          <a:rPr lang="en-US" sz="9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900" b="1" i="0" smtClean="0">
                            <a:latin typeface="Cambria Math" panose="02040503050406030204" pitchFamily="18" charset="0"/>
                          </a:rPr>
                          <m:t>𝐫</m:t>
                        </m:r>
                        <m:r>
                          <a:rPr lang="en-US" sz="900" b="0" i="0" smtClean="0">
                            <a:latin typeface="Cambria Math" panose="02040503050406030204" pitchFamily="18" charset="0"/>
                          </a:rPr>
                          <m:t>=0 </m:t>
                        </m:r>
                      </m:oMath>
                    </m:oMathPara>
                  </a14:m>
                  <a:endParaRPr lang="en-US" sz="900" b="0" i="0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≥0</m:t>
                        </m:r>
                      </m:oMath>
                    </m:oMathPara>
                  </a14:m>
                  <a:endParaRPr lang="en-US" sz="9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en-US" sz="9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9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9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sz="9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6B146C6-7432-DCCA-4F74-982AFAA210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8920" y="560880"/>
                  <a:ext cx="712932" cy="6463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BF6848E-E478-3B48-C392-42F08E4059DF}"/>
                    </a:ext>
                  </a:extLst>
                </p:cNvPr>
                <p:cNvSpPr txBox="1"/>
                <p:nvPr/>
              </p:nvSpPr>
              <p:spPr>
                <a:xfrm>
                  <a:off x="4876308" y="560880"/>
                  <a:ext cx="712932" cy="64633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  <m:r>
                          <a:rPr lang="en-US" sz="9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900" b="1" i="0" smtClean="0">
                            <a:latin typeface="Cambria Math" panose="02040503050406030204" pitchFamily="18" charset="0"/>
                          </a:rPr>
                          <m:t>𝐫</m:t>
                        </m:r>
                        <m:r>
                          <a:rPr lang="en-US" sz="900" b="0" i="0" smtClean="0">
                            <a:latin typeface="Cambria Math" panose="02040503050406030204" pitchFamily="18" charset="0"/>
                          </a:rPr>
                          <m:t>=0 </m:t>
                        </m:r>
                      </m:oMath>
                    </m:oMathPara>
                  </a14:m>
                  <a:endParaRPr lang="en-US" sz="900" b="0" i="0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≥0</m:t>
                        </m:r>
                      </m:oMath>
                    </m:oMathPara>
                  </a14:m>
                  <a:endParaRPr lang="en-US" sz="9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en-US" sz="9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9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9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9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BF6848E-E478-3B48-C392-42F08E4059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6308" y="560880"/>
                  <a:ext cx="712932" cy="6463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790DD33-6AC5-CEBD-E93D-49BD769725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640" y="4391886"/>
            <a:ext cx="2222500" cy="190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A846E5-2B3D-156B-7FEE-94D6BC5507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5762" y="4391886"/>
            <a:ext cx="2222500" cy="1905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F21B295-40DD-AA80-3245-C41E646C6E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62884" y="4391886"/>
            <a:ext cx="2222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17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A1EB6BC-51C0-BFE9-686C-D083F42B5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72" y="632520"/>
            <a:ext cx="2156400" cy="3702858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B70D65-7169-8BCF-3092-92921E387237}"/>
              </a:ext>
            </a:extLst>
          </p:cNvPr>
          <p:cNvCxnSpPr>
            <a:cxnSpLocks/>
          </p:cNvCxnSpPr>
          <p:nvPr/>
        </p:nvCxnSpPr>
        <p:spPr>
          <a:xfrm>
            <a:off x="940560" y="1922118"/>
            <a:ext cx="0" cy="2094778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F5892B6-B19C-6F03-7F7E-4D69CE9A9577}"/>
              </a:ext>
            </a:extLst>
          </p:cNvPr>
          <p:cNvCxnSpPr>
            <a:cxnSpLocks/>
          </p:cNvCxnSpPr>
          <p:nvPr/>
        </p:nvCxnSpPr>
        <p:spPr>
          <a:xfrm>
            <a:off x="2442852" y="704896"/>
            <a:ext cx="0" cy="331200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86058D1-B8A7-866F-17AE-57A2C6D72F03}"/>
              </a:ext>
            </a:extLst>
          </p:cNvPr>
          <p:cNvCxnSpPr>
            <a:cxnSpLocks/>
          </p:cNvCxnSpPr>
          <p:nvPr/>
        </p:nvCxnSpPr>
        <p:spPr>
          <a:xfrm>
            <a:off x="1688112" y="1279705"/>
            <a:ext cx="0" cy="2737191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2F7A651-8F33-4E89-2F59-993DFECF1735}"/>
              </a:ext>
            </a:extLst>
          </p:cNvPr>
          <p:cNvSpPr txBox="1"/>
          <p:nvPr/>
        </p:nvSpPr>
        <p:spPr>
          <a:xfrm>
            <a:off x="928104" y="3584848"/>
            <a:ext cx="397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0F7443-E0C8-33AA-FABA-7DA9DC256197}"/>
              </a:ext>
            </a:extLst>
          </p:cNvPr>
          <p:cNvSpPr txBox="1"/>
          <p:nvPr/>
        </p:nvSpPr>
        <p:spPr>
          <a:xfrm>
            <a:off x="2055446" y="3584848"/>
            <a:ext cx="397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FE9DE3-E082-135C-C67E-1E8AF1810967}"/>
              </a:ext>
            </a:extLst>
          </p:cNvPr>
          <p:cNvSpPr txBox="1"/>
          <p:nvPr/>
        </p:nvSpPr>
        <p:spPr>
          <a:xfrm>
            <a:off x="1063661" y="416496"/>
            <a:ext cx="995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Condition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F731AF-3B4A-DA7A-F802-601F4F4CE82C}"/>
                  </a:ext>
                </a:extLst>
              </p:cNvPr>
              <p:cNvSpPr txBox="1"/>
              <p:nvPr/>
            </p:nvSpPr>
            <p:spPr>
              <a:xfrm>
                <a:off x="835054" y="704896"/>
                <a:ext cx="712932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1" i="0" smtClean="0"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en-US" sz="9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900" b="1" i="0" smtClean="0">
                          <a:latin typeface="Cambria Math" panose="02040503050406030204" pitchFamily="18" charset="0"/>
                        </a:rPr>
                        <m:t>𝐫</m:t>
                      </m:r>
                      <m:r>
                        <a:rPr lang="en-US" sz="900" b="0" i="0" smtClean="0">
                          <a:latin typeface="Cambria Math" panose="02040503050406030204" pitchFamily="18" charset="0"/>
                        </a:rPr>
                        <m:t>=0 </m:t>
                      </m:r>
                    </m:oMath>
                  </m:oMathPara>
                </a14:m>
                <a:endParaRPr lang="en-US" sz="9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9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9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sz="9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9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9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9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9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F731AF-3B4A-DA7A-F802-601F4F4CE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054" y="704896"/>
                <a:ext cx="712932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F232BD75-F271-A34F-5E9A-8103903451FB}"/>
              </a:ext>
            </a:extLst>
          </p:cNvPr>
          <p:cNvSpPr txBox="1"/>
          <p:nvPr/>
        </p:nvSpPr>
        <p:spPr>
          <a:xfrm>
            <a:off x="3225392" y="281254"/>
            <a:ext cx="18659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Optimal acetate rate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15CE4B9-35EF-34FC-6FAC-4D259D0D7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184" y="620198"/>
            <a:ext cx="2160000" cy="37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411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4" name="Table 98">
                <a:extLst>
                  <a:ext uri="{FF2B5EF4-FFF2-40B4-BE49-F238E27FC236}">
                    <a16:creationId xmlns:a16="http://schemas.microsoft.com/office/drawing/2014/main" id="{24745003-C55F-D9B0-2E28-D2D331FD0A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7450079"/>
                  </p:ext>
                </p:extLst>
              </p:nvPr>
            </p:nvGraphicFramePr>
            <p:xfrm>
              <a:off x="475294" y="4072238"/>
              <a:ext cx="5939682" cy="325702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89947">
                      <a:extLst>
                        <a:ext uri="{9D8B030D-6E8A-4147-A177-3AD203B41FA5}">
                          <a16:colId xmlns:a16="http://schemas.microsoft.com/office/drawing/2014/main" val="2171155993"/>
                        </a:ext>
                      </a:extLst>
                    </a:gridCol>
                    <a:gridCol w="989947">
                      <a:extLst>
                        <a:ext uri="{9D8B030D-6E8A-4147-A177-3AD203B41FA5}">
                          <a16:colId xmlns:a16="http://schemas.microsoft.com/office/drawing/2014/main" val="1563045660"/>
                        </a:ext>
                      </a:extLst>
                    </a:gridCol>
                    <a:gridCol w="989947">
                      <a:extLst>
                        <a:ext uri="{9D8B030D-6E8A-4147-A177-3AD203B41FA5}">
                          <a16:colId xmlns:a16="http://schemas.microsoft.com/office/drawing/2014/main" val="703021027"/>
                        </a:ext>
                      </a:extLst>
                    </a:gridCol>
                    <a:gridCol w="989947">
                      <a:extLst>
                        <a:ext uri="{9D8B030D-6E8A-4147-A177-3AD203B41FA5}">
                          <a16:colId xmlns:a16="http://schemas.microsoft.com/office/drawing/2014/main" val="4005494801"/>
                        </a:ext>
                      </a:extLst>
                    </a:gridCol>
                    <a:gridCol w="989947">
                      <a:extLst>
                        <a:ext uri="{9D8B030D-6E8A-4147-A177-3AD203B41FA5}">
                          <a16:colId xmlns:a16="http://schemas.microsoft.com/office/drawing/2014/main" val="1678435924"/>
                        </a:ext>
                      </a:extLst>
                    </a:gridCol>
                    <a:gridCol w="989947">
                      <a:extLst>
                        <a:ext uri="{9D8B030D-6E8A-4147-A177-3AD203B41FA5}">
                          <a16:colId xmlns:a16="http://schemas.microsoft.com/office/drawing/2014/main" val="3841829227"/>
                        </a:ext>
                      </a:extLst>
                    </a:gridCol>
                  </a:tblGrid>
                  <a:tr h="847685"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Optimization</a:t>
                          </a:r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kern="12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Values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Conditions 1</a:t>
                          </a:r>
                          <a:endParaRPr lang="en-US" sz="1050" b="1" i="0" dirty="0"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1" i="0" smtClean="0">
                                    <a:latin typeface="Cambria Math" panose="02040503050406030204" pitchFamily="18" charset="0"/>
                                  </a:rPr>
                                  <m:t>𝐒</m:t>
                                </m:r>
                                <m:r>
                                  <a:rPr lang="en-US" sz="105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1050" b="1" i="0" smtClean="0"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  <m: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050" b="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oMath>
                            </m:oMathPara>
                          </a14:m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Conditions 2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1" i="0" smtClean="0">
                                    <a:latin typeface="Cambria Math" panose="02040503050406030204" pitchFamily="18" charset="0"/>
                                  </a:rPr>
                                  <m:t>𝐒</m:t>
                                </m:r>
                                <m:r>
                                  <a:rPr lang="en-US" sz="105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1050" b="1" i="0" smtClean="0"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  <m: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050" b="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oMath>
                            </m:oMathPara>
                          </a14:m>
                          <a:endParaRPr lang="en-US" sz="1050" b="0" i="1" dirty="0"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105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Conditions 3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1" i="0" smtClean="0">
                                    <a:latin typeface="Cambria Math" panose="02040503050406030204" pitchFamily="18" charset="0"/>
                                  </a:rPr>
                                  <m:t>𝐒</m:t>
                                </m:r>
                                <m:r>
                                  <a:rPr lang="en-US" sz="105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1050" b="1" i="0" smtClean="0"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  <m: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050" b="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oMath>
                            </m:oMathPara>
                          </a14:m>
                          <a:endParaRPr lang="en-US" sz="1050" b="0" i="1" dirty="0"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105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050" b="0" i="1" dirty="0"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5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105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Conditions </a:t>
                          </a:r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</a:t>
                          </a:r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1" i="0" smtClean="0">
                                    <a:latin typeface="Cambria Math" panose="02040503050406030204" pitchFamily="18" charset="0"/>
                                  </a:rPr>
                                  <m:t>𝐒</m:t>
                                </m:r>
                                <m:r>
                                  <a:rPr lang="en-US" sz="105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1050" b="1" i="0" smtClean="0"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  <m: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050" b="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oMath>
                            </m:oMathPara>
                          </a14:m>
                          <a:endParaRPr lang="en-US" sz="1050" b="0" i="1" dirty="0"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105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050" b="0" i="1" dirty="0"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105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105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685967876"/>
                      </a:ext>
                    </a:extLst>
                  </a:tr>
                  <a:tr h="270356">
                    <a:tc rowSpan="2">
                      <a:txBody>
                        <a:bodyPr/>
                        <a:lstStyle/>
                        <a:p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rate-o</a:t>
                          </a:r>
                          <a:r>
                            <a:rPr lang="en-US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pt</a:t>
                          </a:r>
                          <a:r>
                            <a:rPr lang="zh-CN" altLang="en-US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</a:t>
                          </a:r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baseline="-25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i="1" baseline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050" baseline="0" dirty="0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baseline="0" dirty="0">
                              <a:solidFill>
                                <a:schemeClr val="accent2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endParaRPr lang="en-US" sz="1050" baseline="0" dirty="0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7.5</a:t>
                          </a:r>
                          <a:endParaRPr lang="en-US" sz="105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0874453"/>
                      </a:ext>
                    </a:extLst>
                  </a:tr>
                  <a:tr h="280681">
                    <a:tc vMerge="1">
                      <a:txBody>
                        <a:bodyPr/>
                        <a:lstStyle/>
                        <a:p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05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05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105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05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05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105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050" baseline="-25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050" baseline="0" dirty="0">
                              <a:solidFill>
                                <a:schemeClr val="accent2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en-US" sz="1050" i="1" baseline="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en-US" sz="1050" i="0" baseline="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∞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US" sz="1050" i="0" baseline="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∞</m:t>
                                  </m:r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altLang="zh-CN" sz="1050" b="0" i="0" baseline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=1</m:t>
                              </m:r>
                            </m:oMath>
                          </a14:m>
                          <a:endParaRPr lang="en-US" sz="1050" baseline="0" dirty="0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050" i="1" baseline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en-US" sz="1050" b="0" i="0" baseline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en-US" sz="1050" b="0" i="0" baseline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den>
                                </m:f>
                                <m:r>
                                  <m:rPr>
                                    <m:nor/>
                                  </m:rPr>
                                  <a:rPr lang="en-US" sz="1050" b="0" i="0" baseline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050" baseline="0" dirty="0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05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en-US" sz="1050" b="0" i="0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7.5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en-US" sz="1050" b="0" i="0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den>
                                </m:f>
                                <m:r>
                                  <m:rPr>
                                    <m:nor/>
                                  </m:rPr>
                                  <a:rPr lang="en-US" sz="1050" b="0" i="0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=0.75</m:t>
                                </m:r>
                              </m:oMath>
                            </m:oMathPara>
                          </a14:m>
                          <a:endParaRPr lang="en-US" sz="105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050" i="1" baseline="0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en-US" sz="1050" b="0" i="0" baseline="0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en-US" sz="1050" b="0" i="0" baseline="0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den>
                                </m:f>
                                <m:r>
                                  <m:rPr>
                                    <m:nor/>
                                  </m:rPr>
                                  <a:rPr lang="en-US" sz="1050" b="0" i="0" baseline="0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80755262"/>
                      </a:ext>
                    </a:extLst>
                  </a:tr>
                  <a:tr h="270356">
                    <a:tc rowSpan="2"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yield-opt</a:t>
                          </a:r>
                          <a:r>
                            <a:rPr lang="zh-CN" altLang="en-US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</a:t>
                          </a:r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5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105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baseline="0" dirty="0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5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105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baseline="0" dirty="0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2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US" sz="1050" baseline="0" dirty="0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1553177"/>
                      </a:ext>
                    </a:extLst>
                  </a:tr>
                  <a:tr h="283722">
                    <a:tc vMerge="1">
                      <a:txBody>
                        <a:bodyPr/>
                        <a:lstStyle/>
                        <a:p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05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05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105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05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05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105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en-US" sz="105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05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5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sz="105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05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5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sz="105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sz="1050" baseline="0" dirty="0">
                              <a:solidFill>
                                <a:schemeClr val="accent2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en-US" sz="105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05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5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sz="105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05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5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sz="105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sz="1050" baseline="0" dirty="0">
                              <a:solidFill>
                                <a:schemeClr val="accent2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050" i="1" baseline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en-US" sz="1050" b="0" i="0" baseline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en-US" sz="1050" b="0" i="0" baseline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5</m:t>
                                    </m:r>
                                  </m:den>
                                </m:f>
                                <m:r>
                                  <m:rPr>
                                    <m:nor/>
                                  </m:rPr>
                                  <a:rPr lang="en-US" sz="1050" b="0" i="0" baseline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050" baseline="0" dirty="0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050" i="1" baseline="0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en-US" sz="1050" b="0" i="0" baseline="0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en-US" sz="1050" b="0" i="0" baseline="0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den>
                                </m:f>
                                <m:r>
                                  <m:rPr>
                                    <m:nor/>
                                  </m:rPr>
                                  <a:rPr lang="en-US" sz="1050" b="0" i="0" baseline="0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91213729"/>
                      </a:ext>
                    </a:extLst>
                  </a:tr>
                  <a:tr h="270356">
                    <a:tc rowSpan="2">
                      <a:txBody>
                        <a:bodyPr/>
                        <a:lstStyle/>
                        <a:p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rate-o</a:t>
                          </a:r>
                          <a:r>
                            <a:rPr lang="en-US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pt</a:t>
                          </a:r>
                          <a:r>
                            <a:rPr lang="zh-CN" altLang="en-US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</a:t>
                          </a:r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i="1" baseline="0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725020"/>
                      </a:ext>
                    </a:extLst>
                  </a:tr>
                  <a:tr h="294891">
                    <a:tc vMerge="1">
                      <a:txBody>
                        <a:bodyPr/>
                        <a:lstStyle/>
                        <a:p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05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05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05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105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05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05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105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05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683577169"/>
                      </a:ext>
                    </a:extLst>
                  </a:tr>
                  <a:tr h="277232">
                    <a:tc rowSpan="2"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yield-opt</a:t>
                          </a:r>
                          <a:r>
                            <a:rPr lang="zh-CN" altLang="en-US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</a:t>
                          </a:r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05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05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05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105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105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2168765"/>
                      </a:ext>
                    </a:extLst>
                  </a:tr>
                  <a:tr h="294891">
                    <a:tc vMerge="1"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05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05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05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105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05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05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105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05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0595225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4" name="Table 98">
                <a:extLst>
                  <a:ext uri="{FF2B5EF4-FFF2-40B4-BE49-F238E27FC236}">
                    <a16:creationId xmlns:a16="http://schemas.microsoft.com/office/drawing/2014/main" id="{24745003-C55F-D9B0-2E28-D2D331FD0A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7450079"/>
                  </p:ext>
                </p:extLst>
              </p:nvPr>
            </p:nvGraphicFramePr>
            <p:xfrm>
              <a:off x="475294" y="4072238"/>
              <a:ext cx="5939682" cy="325702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89947">
                      <a:extLst>
                        <a:ext uri="{9D8B030D-6E8A-4147-A177-3AD203B41FA5}">
                          <a16:colId xmlns:a16="http://schemas.microsoft.com/office/drawing/2014/main" val="2171155993"/>
                        </a:ext>
                      </a:extLst>
                    </a:gridCol>
                    <a:gridCol w="989947">
                      <a:extLst>
                        <a:ext uri="{9D8B030D-6E8A-4147-A177-3AD203B41FA5}">
                          <a16:colId xmlns:a16="http://schemas.microsoft.com/office/drawing/2014/main" val="1563045660"/>
                        </a:ext>
                      </a:extLst>
                    </a:gridCol>
                    <a:gridCol w="989947">
                      <a:extLst>
                        <a:ext uri="{9D8B030D-6E8A-4147-A177-3AD203B41FA5}">
                          <a16:colId xmlns:a16="http://schemas.microsoft.com/office/drawing/2014/main" val="703021027"/>
                        </a:ext>
                      </a:extLst>
                    </a:gridCol>
                    <a:gridCol w="989947">
                      <a:extLst>
                        <a:ext uri="{9D8B030D-6E8A-4147-A177-3AD203B41FA5}">
                          <a16:colId xmlns:a16="http://schemas.microsoft.com/office/drawing/2014/main" val="4005494801"/>
                        </a:ext>
                      </a:extLst>
                    </a:gridCol>
                    <a:gridCol w="989947">
                      <a:extLst>
                        <a:ext uri="{9D8B030D-6E8A-4147-A177-3AD203B41FA5}">
                          <a16:colId xmlns:a16="http://schemas.microsoft.com/office/drawing/2014/main" val="1678435924"/>
                        </a:ext>
                      </a:extLst>
                    </a:gridCol>
                    <a:gridCol w="989947">
                      <a:extLst>
                        <a:ext uri="{9D8B030D-6E8A-4147-A177-3AD203B41FA5}">
                          <a16:colId xmlns:a16="http://schemas.microsoft.com/office/drawing/2014/main" val="3841829227"/>
                        </a:ext>
                      </a:extLst>
                    </a:gridCol>
                  </a:tblGrid>
                  <a:tr h="891540"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Optimization</a:t>
                          </a:r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kern="12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Values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98734" t="-1408" r="-296203" b="-314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302564" t="-1408" r="-200000" b="-314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402564" t="-1408" r="-100000" b="-314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502564" t="-1408" b="-3140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5967876"/>
                      </a:ext>
                    </a:extLst>
                  </a:tr>
                  <a:tr h="270356">
                    <a:tc rowSpan="2">
                      <a:txBody>
                        <a:bodyPr/>
                        <a:lstStyle/>
                        <a:p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rate-o</a:t>
                          </a:r>
                          <a:r>
                            <a:rPr lang="en-US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pt</a:t>
                          </a:r>
                          <a:r>
                            <a:rPr lang="zh-CN" altLang="en-US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</a:t>
                          </a:r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282" t="-342857" r="-401282" b="-96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8734" t="-342857" r="-296203" b="-96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baseline="0" dirty="0">
                              <a:solidFill>
                                <a:schemeClr val="accent2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endParaRPr lang="en-US" sz="1050" baseline="0" dirty="0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7.5</a:t>
                          </a:r>
                          <a:endParaRPr lang="en-US" sz="105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0874453"/>
                      </a:ext>
                    </a:extLst>
                  </a:tr>
                  <a:tr h="304800">
                    <a:tc vMerge="1">
                      <a:txBody>
                        <a:bodyPr/>
                        <a:lstStyle/>
                        <a:p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01282" t="-387500" r="-401282" b="-74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98734" t="-387500" r="-296203" b="-74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302564" t="-387500" r="-200000" b="-74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02564" t="-387500" r="-100000" b="-74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02564" t="-387500" b="-74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0755262"/>
                      </a:ext>
                    </a:extLst>
                  </a:tr>
                  <a:tr h="270356">
                    <a:tc rowSpan="2"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yield-opt</a:t>
                          </a:r>
                          <a:r>
                            <a:rPr lang="zh-CN" altLang="en-US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</a:t>
                          </a:r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282" t="-531818" r="-401282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8734" t="-531818" r="-296203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2564" t="-531818" r="-200000" b="-7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2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US" sz="1050" baseline="0" dirty="0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2564" t="-531818" b="-7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1553177"/>
                      </a:ext>
                    </a:extLst>
                  </a:tr>
                  <a:tr h="308102">
                    <a:tc vMerge="1">
                      <a:txBody>
                        <a:bodyPr/>
                        <a:lstStyle/>
                        <a:p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01282" t="-579167" r="-401282" b="-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98734" t="-579167" r="-296203" b="-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302564" t="-579167" r="-200000" b="-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02564" t="-579167" r="-100000" b="-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02564" t="-579167" b="-5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1213729"/>
                      </a:ext>
                    </a:extLst>
                  </a:tr>
                  <a:tr h="270356">
                    <a:tc rowSpan="2">
                      <a:txBody>
                        <a:bodyPr/>
                        <a:lstStyle/>
                        <a:p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rate-o</a:t>
                          </a:r>
                          <a:r>
                            <a:rPr lang="en-US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pt</a:t>
                          </a:r>
                          <a:r>
                            <a:rPr lang="zh-CN" altLang="en-US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</a:t>
                          </a:r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282" t="-776190" r="-401282" b="-5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8734" t="-776190" r="-296203" b="-5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725020"/>
                      </a:ext>
                    </a:extLst>
                  </a:tr>
                  <a:tr h="320231">
                    <a:tc vMerge="1">
                      <a:txBody>
                        <a:bodyPr/>
                        <a:lstStyle/>
                        <a:p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01282" t="-707692" r="-401282" b="-3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683577169"/>
                      </a:ext>
                    </a:extLst>
                  </a:tr>
                  <a:tr h="301054">
                    <a:tc rowSpan="2"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yield-opt</a:t>
                          </a:r>
                          <a:r>
                            <a:rPr lang="zh-CN" altLang="en-US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</a:t>
                          </a:r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282" t="-875000" r="-401282" b="-25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8734" t="-875000" r="-296203" b="-25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2168765"/>
                      </a:ext>
                    </a:extLst>
                  </a:tr>
                  <a:tr h="320231">
                    <a:tc vMerge="1"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01282" t="-936000" r="-401282" b="-14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059522589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B75F5B84-15E2-2F8E-E109-957197132AE5}"/>
              </a:ext>
            </a:extLst>
          </p:cNvPr>
          <p:cNvGrpSpPr/>
          <p:nvPr/>
        </p:nvGrpSpPr>
        <p:grpSpPr>
          <a:xfrm>
            <a:off x="321711" y="757742"/>
            <a:ext cx="6239265" cy="2683090"/>
            <a:chOff x="321711" y="757742"/>
            <a:chExt cx="6239265" cy="268309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BAFCEAB-1A9C-32A6-B6EC-074A17EC45B9}"/>
                </a:ext>
              </a:extLst>
            </p:cNvPr>
            <p:cNvGrpSpPr/>
            <p:nvPr/>
          </p:nvGrpSpPr>
          <p:grpSpPr>
            <a:xfrm>
              <a:off x="372333" y="770094"/>
              <a:ext cx="4424819" cy="1365288"/>
              <a:chOff x="300325" y="770094"/>
              <a:chExt cx="3748675" cy="1365288"/>
            </a:xfrm>
          </p:grpSpPr>
          <p:sp>
            <p:nvSpPr>
              <p:cNvPr id="79" name="Rounded Rectangle 78">
                <a:extLst>
                  <a:ext uri="{FF2B5EF4-FFF2-40B4-BE49-F238E27FC236}">
                    <a16:creationId xmlns:a16="http://schemas.microsoft.com/office/drawing/2014/main" id="{EC69316F-9D07-9986-69F3-F2B6523C81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41711" y="989095"/>
                <a:ext cx="540000" cy="405915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</a:p>
            </p:txBody>
          </p:sp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A0A7AFC4-4537-D16A-94A5-50031DE8FD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89000" y="987440"/>
                <a:ext cx="540000" cy="405915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B685DD27-01F2-6BAC-C56D-B6C8A10986DB}"/>
                  </a:ext>
                </a:extLst>
              </p:cNvPr>
              <p:cNvCxnSpPr>
                <a:cxnSpLocks/>
                <a:stCxn id="79" idx="3"/>
                <a:endCxn id="81" idx="1"/>
              </p:cNvCxnSpPr>
              <p:nvPr/>
            </p:nvCxnSpPr>
            <p:spPr>
              <a:xfrm flipV="1">
                <a:off x="1581711" y="1190398"/>
                <a:ext cx="1206000" cy="1655"/>
              </a:xfrm>
              <a:prstGeom prst="straightConnector1">
                <a:avLst/>
              </a:prstGeom>
              <a:ln w="1270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96" name="Rounded Rectangle 95">
                <a:extLst>
                  <a:ext uri="{FF2B5EF4-FFF2-40B4-BE49-F238E27FC236}">
                    <a16:creationId xmlns:a16="http://schemas.microsoft.com/office/drawing/2014/main" id="{CA75A8BD-4CF0-C530-01FF-074384B026F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89000" y="1560079"/>
                <a:ext cx="540000" cy="405915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</a:p>
            </p:txBody>
          </p: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CB3913A0-CC9F-2882-ACC9-ED21A4C83CC9}"/>
                  </a:ext>
                </a:extLst>
              </p:cNvPr>
              <p:cNvCxnSpPr>
                <a:cxnSpLocks/>
                <a:stCxn id="79" idx="2"/>
              </p:cNvCxnSpPr>
              <p:nvPr/>
            </p:nvCxnSpPr>
            <p:spPr>
              <a:xfrm rot="16200000" flipH="1">
                <a:off x="1860580" y="846140"/>
                <a:ext cx="368026" cy="1465765"/>
              </a:xfrm>
              <a:prstGeom prst="bentConnector2">
                <a:avLst/>
              </a:prstGeom>
              <a:ln w="1270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86FC4B60-553A-27AC-5ED1-00BB3110BE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4083" y="1395010"/>
                <a:ext cx="0" cy="355775"/>
              </a:xfrm>
              <a:prstGeom prst="straightConnector1">
                <a:avLst/>
              </a:prstGeom>
              <a:ln w="1270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B0B0EEF3-A0AD-5F89-A37C-51E26D3BC259}"/>
                  </a:ext>
                </a:extLst>
              </p:cNvPr>
              <p:cNvCxnSpPr>
                <a:cxnSpLocks/>
                <a:endCxn id="155" idx="0"/>
              </p:cNvCxnSpPr>
              <p:nvPr/>
            </p:nvCxnSpPr>
            <p:spPr>
              <a:xfrm rot="10800000" flipV="1">
                <a:off x="2199784" y="1373130"/>
                <a:ext cx="589223" cy="392081"/>
              </a:xfrm>
              <a:prstGeom prst="bentConnector2">
                <a:avLst/>
              </a:prstGeom>
              <a:ln w="12700" cap="flat" cmpd="sng" algn="ctr">
                <a:solidFill>
                  <a:schemeClr val="accent6"/>
                </a:solidFill>
                <a:prstDash val="solid"/>
                <a:round/>
                <a:headEnd type="arrow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AC99716-3556-51A1-A679-17BC0615062A}"/>
                  </a:ext>
                </a:extLst>
              </p:cNvPr>
              <p:cNvSpPr txBox="1"/>
              <p:nvPr/>
            </p:nvSpPr>
            <p:spPr>
              <a:xfrm>
                <a:off x="2036918" y="931717"/>
                <a:ext cx="325730" cy="370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000" baseline="-2500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62B55289-78C1-F822-2F1D-9F7B95F85CA3}"/>
                  </a:ext>
                </a:extLst>
              </p:cNvPr>
              <p:cNvSpPr txBox="1"/>
              <p:nvPr/>
            </p:nvSpPr>
            <p:spPr>
              <a:xfrm>
                <a:off x="2036918" y="1765210"/>
                <a:ext cx="325730" cy="370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000" baseline="-250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cxnSp>
            <p:nvCxnSpPr>
              <p:cNvPr id="156" name="Straight Arrow Connector 155">
                <a:extLst>
                  <a:ext uri="{FF2B5EF4-FFF2-40B4-BE49-F238E27FC236}">
                    <a16:creationId xmlns:a16="http://schemas.microsoft.com/office/drawing/2014/main" id="{F3503855-2BDF-B158-7D2A-5C09241374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711" y="1190398"/>
                <a:ext cx="720000" cy="0"/>
              </a:xfrm>
              <a:prstGeom prst="straightConnector1">
                <a:avLst/>
              </a:prstGeom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00200AF0-1FE5-EC63-30F3-3825AE10AA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29000" y="1190398"/>
                <a:ext cx="720000" cy="0"/>
              </a:xfrm>
              <a:prstGeom prst="straightConnector1">
                <a:avLst/>
              </a:prstGeom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5EFE06CD-1AD4-AC73-28E9-897A247852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29000" y="1760840"/>
                <a:ext cx="720000" cy="0"/>
              </a:xfrm>
              <a:prstGeom prst="straightConnector1">
                <a:avLst/>
              </a:prstGeom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DCD3488-158B-473E-62E2-75E95F432E83}"/>
                  </a:ext>
                </a:extLst>
              </p:cNvPr>
              <p:cNvSpPr txBox="1"/>
              <p:nvPr/>
            </p:nvSpPr>
            <p:spPr>
              <a:xfrm>
                <a:off x="300325" y="931717"/>
                <a:ext cx="320922" cy="370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0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</a:p>
            </p:txBody>
          </p:sp>
          <p:sp>
            <p:nvSpPr>
              <p:cNvPr id="160" name="Rounded Rectangle 159">
                <a:extLst>
                  <a:ext uri="{FF2B5EF4-FFF2-40B4-BE49-F238E27FC236}">
                    <a16:creationId xmlns:a16="http://schemas.microsoft.com/office/drawing/2014/main" id="{9B7A8F4A-C3F9-8DD2-ACC3-5799BFF534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3458" y="770094"/>
                <a:ext cx="2982409" cy="1308583"/>
              </a:xfrm>
              <a:prstGeom prst="roundRect">
                <a:avLst/>
              </a:prstGeom>
              <a:noFill/>
              <a:ln>
                <a:solidFill>
                  <a:schemeClr val="accent3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597313D5-790C-7BF5-D9DD-CD1449B42C34}"/>
                  </a:ext>
                </a:extLst>
              </p:cNvPr>
              <p:cNvSpPr txBox="1"/>
              <p:nvPr/>
            </p:nvSpPr>
            <p:spPr>
              <a:xfrm>
                <a:off x="3667995" y="931717"/>
                <a:ext cx="325730" cy="370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0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DDDF99F2-5C9E-D057-43C6-0D57AD3B3D4D}"/>
                  </a:ext>
                </a:extLst>
              </p:cNvPr>
              <p:cNvSpPr txBox="1"/>
              <p:nvPr/>
            </p:nvSpPr>
            <p:spPr>
              <a:xfrm>
                <a:off x="3695796" y="1765216"/>
                <a:ext cx="325730" cy="370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0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D821802-9E70-D8C8-65A8-150109BDF9FE}"/>
                </a:ext>
              </a:extLst>
            </p:cNvPr>
            <p:cNvGrpSpPr/>
            <p:nvPr/>
          </p:nvGrpSpPr>
          <p:grpSpPr>
            <a:xfrm>
              <a:off x="4936713" y="757742"/>
              <a:ext cx="1588631" cy="1308583"/>
              <a:chOff x="4205866" y="757742"/>
              <a:chExt cx="1588631" cy="1308583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30739B82-0424-1ECE-5496-C42D9D5C54B3}"/>
                  </a:ext>
                </a:extLst>
              </p:cNvPr>
              <p:cNvGrpSpPr/>
              <p:nvPr/>
            </p:nvGrpSpPr>
            <p:grpSpPr>
              <a:xfrm>
                <a:off x="4275141" y="761097"/>
                <a:ext cx="1519356" cy="1292868"/>
                <a:chOff x="1918976" y="1331676"/>
                <a:chExt cx="1519356" cy="1292868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E3BF31A4-14CF-3BD0-F527-87B7157E08B4}"/>
                    </a:ext>
                  </a:extLst>
                </p:cNvPr>
                <p:cNvSpPr txBox="1"/>
                <p:nvPr/>
              </p:nvSpPr>
              <p:spPr>
                <a:xfrm>
                  <a:off x="1918976" y="1331676"/>
                  <a:ext cx="1385965" cy="5770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Internal reactions:</a:t>
                  </a:r>
                </a:p>
                <a:p>
                  <a:r>
                    <a:rPr lang="en-US" sz="1050" dirty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   R1: S </a:t>
                  </a:r>
                  <a:r>
                    <a:rPr lang="en-US" sz="1050" dirty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Wingdings" pitchFamily="2" charset="2"/>
                    </a:rPr>
                    <a:t> B</a:t>
                  </a:r>
                </a:p>
                <a:p>
                  <a:r>
                    <a:rPr lang="en-US" sz="1050" dirty="0">
                      <a:solidFill>
                        <a:schemeClr val="accent6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Wingdings" pitchFamily="2" charset="2"/>
                    </a:rPr>
                    <a:t>    R2: 2 S  B + P</a:t>
                  </a:r>
                </a:p>
              </p:txBody>
            </p:sp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B90C2E7E-EDEB-8A57-98FA-B0FBE9DA6E4B}"/>
                    </a:ext>
                  </a:extLst>
                </p:cNvPr>
                <p:cNvSpPr txBox="1"/>
                <p:nvPr/>
              </p:nvSpPr>
              <p:spPr>
                <a:xfrm>
                  <a:off x="1918976" y="1885880"/>
                  <a:ext cx="1519356" cy="7386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Exchange reactions:</a:t>
                  </a:r>
                </a:p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   Rs: </a:t>
                  </a:r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  <a:sym typeface="Wingdings" pitchFamily="2" charset="2"/>
                    </a:rPr>
                    <a:t> S</a:t>
                  </a:r>
                </a:p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   Rb: B </a:t>
                  </a:r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  <a:sym typeface="Wingdings" pitchFamily="2" charset="2"/>
                    </a:rPr>
                    <a:t></a:t>
                  </a:r>
                </a:p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  <a:sym typeface="Wingdings" pitchFamily="2" charset="2"/>
                    </a:rPr>
                    <a:t>    Rp: P </a:t>
                  </a:r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</a:p>
              </p:txBody>
            </p:sp>
          </p:grp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D95D1639-F2B0-5705-8599-2BB46E062A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05866" y="757742"/>
                <a:ext cx="1587101" cy="1308583"/>
              </a:xfrm>
              <a:prstGeom prst="roundRect">
                <a:avLst/>
              </a:prstGeom>
              <a:noFill/>
              <a:ln>
                <a:solidFill>
                  <a:schemeClr val="accent3">
                    <a:lumMod val="40000"/>
                    <a:lumOff val="6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DCCAF32-2B00-A4E0-805E-F671359785F8}"/>
                </a:ext>
              </a:extLst>
            </p:cNvPr>
            <p:cNvGrpSpPr/>
            <p:nvPr/>
          </p:nvGrpSpPr>
          <p:grpSpPr>
            <a:xfrm>
              <a:off x="3300671" y="2245834"/>
              <a:ext cx="3172611" cy="1117382"/>
              <a:chOff x="1699239" y="2078317"/>
              <a:chExt cx="3172611" cy="1117382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D3CF64D-AD6D-500B-389C-78BEBCEE7D43}"/>
                  </a:ext>
                </a:extLst>
              </p:cNvPr>
              <p:cNvSpPr txBox="1"/>
              <p:nvPr/>
            </p:nvSpPr>
            <p:spPr>
              <a:xfrm>
                <a:off x="1699239" y="2078317"/>
                <a:ext cx="138596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Conditions 1: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792C13C0-C0F9-1079-521C-27195187E0E5}"/>
                      </a:ext>
                    </a:extLst>
                  </p:cNvPr>
                  <p:cNvSpPr txBox="1"/>
                  <p:nvPr/>
                </p:nvSpPr>
                <p:spPr>
                  <a:xfrm>
                    <a:off x="2815774" y="2124483"/>
                    <a:ext cx="1047082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1" i="0" smtClean="0">
                              <a:latin typeface="Cambria Math" panose="02040503050406030204" pitchFamily="18" charset="0"/>
                            </a:rPr>
                            <m:t>𝐒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200" b="1" i="0" smtClean="0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=0, 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≥0</m:t>
                          </m:r>
                        </m:oMath>
                      </m:oMathPara>
                    </a14:m>
                    <a:endParaRPr lang="en-US" sz="12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792C13C0-C0F9-1079-521C-27195187E0E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15774" y="2124483"/>
                    <a:ext cx="1047082" cy="18466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614" r="-241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4" name="TextBox 163">
                    <a:extLst>
                      <a:ext uri="{FF2B5EF4-FFF2-40B4-BE49-F238E27FC236}">
                        <a16:creationId xmlns:a16="http://schemas.microsoft.com/office/drawing/2014/main" id="{EC87A50A-7440-9CDE-BE8E-1C72FB20050C}"/>
                      </a:ext>
                    </a:extLst>
                  </p:cNvPr>
                  <p:cNvSpPr txBox="1"/>
                  <p:nvPr/>
                </p:nvSpPr>
                <p:spPr>
                  <a:xfrm>
                    <a:off x="2815774" y="2412110"/>
                    <a:ext cx="1587101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1" i="0" smtClean="0">
                              <a:latin typeface="Cambria Math" panose="02040503050406030204" pitchFamily="18" charset="0"/>
                            </a:rPr>
                            <m:t>𝐒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200" b="1" i="0" smtClean="0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=0, 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≥0,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oMath>
                      </m:oMathPara>
                    </a14:m>
                    <a:endParaRPr lang="en-US" sz="12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64" name="TextBox 163">
                    <a:extLst>
                      <a:ext uri="{FF2B5EF4-FFF2-40B4-BE49-F238E27FC236}">
                        <a16:creationId xmlns:a16="http://schemas.microsoft.com/office/drawing/2014/main" id="{EC87A50A-7440-9CDE-BE8E-1C72FB2005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15774" y="2412110"/>
                    <a:ext cx="1587101" cy="18466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400" r="-160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1F48C2B2-E9C6-1B39-10F3-29986B18AA45}"/>
                      </a:ext>
                    </a:extLst>
                  </p:cNvPr>
                  <p:cNvSpPr txBox="1"/>
                  <p:nvPr/>
                </p:nvSpPr>
                <p:spPr>
                  <a:xfrm>
                    <a:off x="2815774" y="2697173"/>
                    <a:ext cx="2056076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1" i="0" smtClean="0">
                              <a:latin typeface="Cambria Math" panose="02040503050406030204" pitchFamily="18" charset="0"/>
                            </a:rPr>
                            <m:t>𝐒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200" b="1" i="0" smtClean="0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=0, 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≥0,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10,</m:t>
                          </m:r>
                          <m:sSub>
                            <m:sSubPr>
                              <m:ctrlPr>
                                <a:rPr lang="en-US" sz="12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en-US" sz="12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1F48C2B2-E9C6-1B39-10F3-29986B18AA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15774" y="2697173"/>
                    <a:ext cx="2056076" cy="18466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235" r="-1235" b="-187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758BD1E4-0E2E-569B-19F6-9529B0167F99}"/>
                  </a:ext>
                </a:extLst>
              </p:cNvPr>
              <p:cNvSpPr txBox="1"/>
              <p:nvPr/>
            </p:nvSpPr>
            <p:spPr>
              <a:xfrm>
                <a:off x="1699239" y="2365944"/>
                <a:ext cx="138596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Conditions 2: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D887808E-1E96-B358-17C9-A125B180A69C}"/>
                  </a:ext>
                </a:extLst>
              </p:cNvPr>
              <p:cNvSpPr txBox="1"/>
              <p:nvPr/>
            </p:nvSpPr>
            <p:spPr>
              <a:xfrm>
                <a:off x="1699239" y="2651007"/>
                <a:ext cx="138596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Conditions 3: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9" name="TextBox 178">
                    <a:extLst>
                      <a:ext uri="{FF2B5EF4-FFF2-40B4-BE49-F238E27FC236}">
                        <a16:creationId xmlns:a16="http://schemas.microsoft.com/office/drawing/2014/main" id="{743C820C-1D90-BCEC-B272-841BCFFC9771}"/>
                      </a:ext>
                    </a:extLst>
                  </p:cNvPr>
                  <p:cNvSpPr txBox="1"/>
                  <p:nvPr/>
                </p:nvSpPr>
                <p:spPr>
                  <a:xfrm>
                    <a:off x="2815774" y="2964866"/>
                    <a:ext cx="2056076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1" i="0" smtClean="0">
                              <a:latin typeface="Cambria Math" panose="02040503050406030204" pitchFamily="18" charset="0"/>
                            </a:rPr>
                            <m:t>𝐒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200" b="1" i="0" smtClean="0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=0, 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≥0,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10,</m:t>
                          </m:r>
                          <m:sSub>
                            <m:sSubPr>
                              <m:ctrlPr>
                                <a:rPr lang="en-US" sz="12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sz="12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79" name="TextBox 178">
                    <a:extLst>
                      <a:ext uri="{FF2B5EF4-FFF2-40B4-BE49-F238E27FC236}">
                        <a16:creationId xmlns:a16="http://schemas.microsoft.com/office/drawing/2014/main" id="{743C820C-1D90-BCEC-B272-841BCFFC97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15774" y="2964866"/>
                    <a:ext cx="2056076" cy="18466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235" r="-1235" b="-187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0B1AE983-B12C-B8F7-1B22-BC3B446C3DAC}"/>
                  </a:ext>
                </a:extLst>
              </p:cNvPr>
              <p:cNvSpPr txBox="1"/>
              <p:nvPr/>
            </p:nvSpPr>
            <p:spPr>
              <a:xfrm>
                <a:off x="1699239" y="2918700"/>
                <a:ext cx="138596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Conditions </a:t>
                </a:r>
                <a:r>
                  <a:rPr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</p:txBody>
          </p:sp>
        </p:grp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2F50E5A-2A58-6BDC-7784-096A4CBC7DEB}"/>
                </a:ext>
              </a:extLst>
            </p:cNvPr>
            <p:cNvSpPr>
              <a:spLocks/>
            </p:cNvSpPr>
            <p:nvPr/>
          </p:nvSpPr>
          <p:spPr>
            <a:xfrm>
              <a:off x="3212976" y="2180832"/>
              <a:ext cx="3348000" cy="1260000"/>
            </a:xfrm>
            <a:prstGeom prst="roundRect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DCF3AB06-B7AC-FC5A-E349-A56A7894F024}"/>
                </a:ext>
              </a:extLst>
            </p:cNvPr>
            <p:cNvSpPr>
              <a:spLocks/>
            </p:cNvSpPr>
            <p:nvPr/>
          </p:nvSpPr>
          <p:spPr>
            <a:xfrm>
              <a:off x="321711" y="2180832"/>
              <a:ext cx="1080000" cy="1260000"/>
            </a:xfrm>
            <a:prstGeom prst="roundRect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Objective:</a:t>
              </a:r>
            </a:p>
            <a:p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B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A19C08-B123-411F-2E2D-23D310638AC1}"/>
                </a:ext>
              </a:extLst>
            </p:cNvPr>
            <p:cNvSpPr txBox="1"/>
            <p:nvPr/>
          </p:nvSpPr>
          <p:spPr>
            <a:xfrm>
              <a:off x="1412776" y="2626156"/>
              <a:ext cx="365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⨉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A0C2FDF-D68C-93EC-05B1-573BA1BF6CC1}"/>
                </a:ext>
              </a:extLst>
            </p:cNvPr>
            <p:cNvSpPr txBox="1"/>
            <p:nvPr/>
          </p:nvSpPr>
          <p:spPr>
            <a:xfrm>
              <a:off x="2865193" y="2626156"/>
              <a:ext cx="365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⨉</a:t>
              </a: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C86121B4-65DC-F2E5-B6C3-AD12A65E73CC}"/>
                </a:ext>
              </a:extLst>
            </p:cNvPr>
            <p:cNvSpPr>
              <a:spLocks/>
            </p:cNvSpPr>
            <p:nvPr/>
          </p:nvSpPr>
          <p:spPr>
            <a:xfrm>
              <a:off x="1767344" y="2180460"/>
              <a:ext cx="1080000" cy="1260000"/>
            </a:xfrm>
            <a:prstGeom prst="roundRect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Optimal :</a:t>
              </a:r>
            </a:p>
            <a:p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rate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yield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0490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4" name="Table 98">
                <a:extLst>
                  <a:ext uri="{FF2B5EF4-FFF2-40B4-BE49-F238E27FC236}">
                    <a16:creationId xmlns:a16="http://schemas.microsoft.com/office/drawing/2014/main" id="{24745003-C55F-D9B0-2E28-D2D331FD0A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9213363"/>
                  </p:ext>
                </p:extLst>
              </p:nvPr>
            </p:nvGraphicFramePr>
            <p:xfrm>
              <a:off x="475294" y="4072238"/>
              <a:ext cx="5939682" cy="366850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89947">
                      <a:extLst>
                        <a:ext uri="{9D8B030D-6E8A-4147-A177-3AD203B41FA5}">
                          <a16:colId xmlns:a16="http://schemas.microsoft.com/office/drawing/2014/main" val="2171155993"/>
                        </a:ext>
                      </a:extLst>
                    </a:gridCol>
                    <a:gridCol w="989947">
                      <a:extLst>
                        <a:ext uri="{9D8B030D-6E8A-4147-A177-3AD203B41FA5}">
                          <a16:colId xmlns:a16="http://schemas.microsoft.com/office/drawing/2014/main" val="1563045660"/>
                        </a:ext>
                      </a:extLst>
                    </a:gridCol>
                    <a:gridCol w="989947">
                      <a:extLst>
                        <a:ext uri="{9D8B030D-6E8A-4147-A177-3AD203B41FA5}">
                          <a16:colId xmlns:a16="http://schemas.microsoft.com/office/drawing/2014/main" val="703021027"/>
                        </a:ext>
                      </a:extLst>
                    </a:gridCol>
                    <a:gridCol w="989947">
                      <a:extLst>
                        <a:ext uri="{9D8B030D-6E8A-4147-A177-3AD203B41FA5}">
                          <a16:colId xmlns:a16="http://schemas.microsoft.com/office/drawing/2014/main" val="4005494801"/>
                        </a:ext>
                      </a:extLst>
                    </a:gridCol>
                    <a:gridCol w="989947">
                      <a:extLst>
                        <a:ext uri="{9D8B030D-6E8A-4147-A177-3AD203B41FA5}">
                          <a16:colId xmlns:a16="http://schemas.microsoft.com/office/drawing/2014/main" val="1678435924"/>
                        </a:ext>
                      </a:extLst>
                    </a:gridCol>
                    <a:gridCol w="989947">
                      <a:extLst>
                        <a:ext uri="{9D8B030D-6E8A-4147-A177-3AD203B41FA5}">
                          <a16:colId xmlns:a16="http://schemas.microsoft.com/office/drawing/2014/main" val="3841829227"/>
                        </a:ext>
                      </a:extLst>
                    </a:gridCol>
                  </a:tblGrid>
                  <a:tr h="847685"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Optimization</a:t>
                          </a:r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kern="12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Values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Conditions 1</a:t>
                          </a:r>
                          <a:endParaRPr lang="en-US" sz="1050" b="1" i="0" dirty="0"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1" i="0" smtClean="0">
                                    <a:latin typeface="Cambria Math" panose="02040503050406030204" pitchFamily="18" charset="0"/>
                                  </a:rPr>
                                  <m:t>𝐒</m:t>
                                </m:r>
                                <m:r>
                                  <a:rPr lang="en-US" sz="105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1050" b="1" i="0" smtClean="0"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  <m: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050" b="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oMath>
                            </m:oMathPara>
                          </a14:m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Conditions 2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1" i="0" smtClean="0">
                                    <a:latin typeface="Cambria Math" panose="02040503050406030204" pitchFamily="18" charset="0"/>
                                  </a:rPr>
                                  <m:t>𝐒</m:t>
                                </m:r>
                                <m:r>
                                  <a:rPr lang="en-US" sz="105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1050" b="1" i="0" smtClean="0"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  <m: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050" b="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oMath>
                            </m:oMathPara>
                          </a14:m>
                          <a:endParaRPr lang="en-US" sz="1050" b="0" i="1" dirty="0"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105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Conditions 3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1" i="0" smtClean="0">
                                    <a:latin typeface="Cambria Math" panose="02040503050406030204" pitchFamily="18" charset="0"/>
                                  </a:rPr>
                                  <m:t>𝐒</m:t>
                                </m:r>
                                <m:r>
                                  <a:rPr lang="en-US" sz="105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1050" b="1" i="0" smtClean="0"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  <m: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050" b="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oMath>
                            </m:oMathPara>
                          </a14:m>
                          <a:endParaRPr lang="en-US" sz="1050" b="0" i="1" dirty="0"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105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050" b="0" i="1" dirty="0"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5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105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Conditions </a:t>
                          </a:r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</a:t>
                          </a:r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1" i="0" smtClean="0">
                                    <a:latin typeface="Cambria Math" panose="02040503050406030204" pitchFamily="18" charset="0"/>
                                  </a:rPr>
                                  <m:t>𝐒</m:t>
                                </m:r>
                                <m:r>
                                  <a:rPr lang="en-US" sz="105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1050" b="1" i="0" smtClean="0"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  <m: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050" b="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oMath>
                            </m:oMathPara>
                          </a14:m>
                          <a:endParaRPr lang="en-US" sz="1050" b="0" i="1" dirty="0"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105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050" b="0" i="1" dirty="0"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&gt;1</m:t>
                                </m:r>
                              </m:oMath>
                            </m:oMathPara>
                          </a14:m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685967876"/>
                      </a:ext>
                    </a:extLst>
                  </a:tr>
                  <a:tr h="270356">
                    <a:tc rowSpan="2">
                      <a:txBody>
                        <a:bodyPr/>
                        <a:lstStyle/>
                        <a:p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rate-o</a:t>
                          </a:r>
                          <a:r>
                            <a:rPr lang="en-US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pt</a:t>
                          </a:r>
                          <a:r>
                            <a:rPr lang="zh-CN" altLang="en-US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</a:t>
                          </a:r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baseline="-25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i="1" baseline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050" baseline="0" dirty="0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baseline="0" dirty="0">
                              <a:solidFill>
                                <a:schemeClr val="accent2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endParaRPr lang="en-US" sz="1050" baseline="0" dirty="0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7.5</a:t>
                          </a:r>
                          <a:endParaRPr lang="en-US" sz="105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aseline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0874453"/>
                      </a:ext>
                    </a:extLst>
                  </a:tr>
                  <a:tr h="280681">
                    <a:tc vMerge="1">
                      <a:txBody>
                        <a:bodyPr/>
                        <a:lstStyle/>
                        <a:p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05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05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105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05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05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105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050" baseline="-250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050" baseline="0" dirty="0">
                              <a:solidFill>
                                <a:schemeClr val="accent2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en-US" sz="1050" i="1" baseline="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en-US" sz="1050" i="0" baseline="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∞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US" sz="1050" i="0" baseline="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∞</m:t>
                                  </m:r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altLang="zh-CN" sz="1050" b="0" i="0" baseline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=1</m:t>
                              </m:r>
                            </m:oMath>
                          </a14:m>
                          <a:endParaRPr lang="en-US" sz="1050" baseline="0" dirty="0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050" i="1" baseline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en-US" sz="1050" b="0" i="0" baseline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en-US" sz="1050" b="0" i="0" baseline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den>
                                </m:f>
                                <m:r>
                                  <m:rPr>
                                    <m:nor/>
                                  </m:rPr>
                                  <a:rPr lang="en-US" sz="1050" b="0" i="0" baseline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050" baseline="0" dirty="0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05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en-US" sz="1050" b="0" i="0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7.5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en-US" sz="1050" b="0" i="0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den>
                                </m:f>
                                <m:r>
                                  <m:rPr>
                                    <m:nor/>
                                  </m:rPr>
                                  <a:rPr lang="en-US" sz="1050" b="0" i="0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=0.75</m:t>
                                </m:r>
                              </m:oMath>
                            </m:oMathPara>
                          </a14:m>
                          <a:endParaRPr lang="en-US" sz="105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05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en-US" sz="1050" b="0" i="0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9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en-US" sz="1050" b="0" i="0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den>
                                </m:f>
                                <m:r>
                                  <m:rPr>
                                    <m:nor/>
                                  </m:rPr>
                                  <a:rPr lang="en-US" sz="1050" b="0" i="0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=0.9</m:t>
                                </m:r>
                              </m:oMath>
                            </m:oMathPara>
                          </a14:m>
                          <a:endParaRPr lang="en-US" sz="105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80755262"/>
                      </a:ext>
                    </a:extLst>
                  </a:tr>
                  <a:tr h="270356">
                    <a:tc rowSpan="2"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yield-opt</a:t>
                          </a:r>
                          <a:r>
                            <a:rPr lang="zh-CN" altLang="en-US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</a:t>
                          </a:r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5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105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baseline="0" dirty="0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5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105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baseline="0" dirty="0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2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US" sz="1050" baseline="0" dirty="0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105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1553177"/>
                      </a:ext>
                    </a:extLst>
                  </a:tr>
                  <a:tr h="283722">
                    <a:tc vMerge="1">
                      <a:txBody>
                        <a:bodyPr/>
                        <a:lstStyle/>
                        <a:p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05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05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105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05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05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105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en-US" sz="105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05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5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sz="105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05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5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sz="105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sz="1050" baseline="0" dirty="0">
                              <a:solidFill>
                                <a:schemeClr val="accent2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en-US" sz="105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05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5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sz="105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05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5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sz="105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sz="1050" baseline="0" dirty="0">
                              <a:solidFill>
                                <a:schemeClr val="accent2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=1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050" i="1" baseline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en-US" sz="1050" b="0" i="0" baseline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en-US" sz="1050" b="0" i="0" baseline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5</m:t>
                                    </m:r>
                                  </m:den>
                                </m:f>
                                <m:r>
                                  <m:rPr>
                                    <m:nor/>
                                  </m:rPr>
                                  <a:rPr lang="en-US" sz="1050" b="0" i="0" baseline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050" baseline="0" dirty="0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050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en-US" sz="1050" b="0" i="0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9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en-US" sz="1050" b="0" i="0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den>
                                </m:f>
                                <m:r>
                                  <m:rPr>
                                    <m:nor/>
                                  </m:rPr>
                                  <a:rPr lang="en-US" sz="1050" b="0" i="0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=0.9</m:t>
                                </m:r>
                              </m:oMath>
                            </m:oMathPara>
                          </a14:m>
                          <a:endParaRPr lang="en-US" sz="105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91213729"/>
                      </a:ext>
                    </a:extLst>
                  </a:tr>
                  <a:tr h="270356">
                    <a:tc rowSpan="2">
                      <a:txBody>
                        <a:bodyPr/>
                        <a:lstStyle/>
                        <a:p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rate-o</a:t>
                          </a:r>
                          <a:r>
                            <a:rPr lang="en-US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pt</a:t>
                          </a:r>
                          <a:r>
                            <a:rPr lang="zh-CN" altLang="en-US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</a:t>
                          </a:r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i="1" baseline="0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725020"/>
                      </a:ext>
                    </a:extLst>
                  </a:tr>
                  <a:tr h="294891">
                    <a:tc vMerge="1">
                      <a:txBody>
                        <a:bodyPr/>
                        <a:lstStyle/>
                        <a:p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05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05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05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105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05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05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105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05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683577169"/>
                      </a:ext>
                    </a:extLst>
                  </a:tr>
                  <a:tr h="277232">
                    <a:tc rowSpan="2"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yield-opt</a:t>
                          </a:r>
                          <a:r>
                            <a:rPr lang="zh-CN" altLang="en-US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</a:t>
                          </a:r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5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05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05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05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105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105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2168765"/>
                      </a:ext>
                    </a:extLst>
                  </a:tr>
                  <a:tr h="294891">
                    <a:tc vMerge="1"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05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05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05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105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05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05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105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05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59522589"/>
                      </a:ext>
                    </a:extLst>
                  </a:tr>
                  <a:tr h="294891">
                    <a:tc gridSpan="6"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50" dirty="0">
                              <a:solidFill>
                                <a:schemeClr val="accent2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Orange  : R1</a:t>
                          </a:r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5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Green.   : R2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0943019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4" name="Table 98">
                <a:extLst>
                  <a:ext uri="{FF2B5EF4-FFF2-40B4-BE49-F238E27FC236}">
                    <a16:creationId xmlns:a16="http://schemas.microsoft.com/office/drawing/2014/main" id="{24745003-C55F-D9B0-2E28-D2D331FD0A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9213363"/>
                  </p:ext>
                </p:extLst>
              </p:nvPr>
            </p:nvGraphicFramePr>
            <p:xfrm>
              <a:off x="475294" y="4072238"/>
              <a:ext cx="5939682" cy="366850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89947">
                      <a:extLst>
                        <a:ext uri="{9D8B030D-6E8A-4147-A177-3AD203B41FA5}">
                          <a16:colId xmlns:a16="http://schemas.microsoft.com/office/drawing/2014/main" val="2171155993"/>
                        </a:ext>
                      </a:extLst>
                    </a:gridCol>
                    <a:gridCol w="989947">
                      <a:extLst>
                        <a:ext uri="{9D8B030D-6E8A-4147-A177-3AD203B41FA5}">
                          <a16:colId xmlns:a16="http://schemas.microsoft.com/office/drawing/2014/main" val="1563045660"/>
                        </a:ext>
                      </a:extLst>
                    </a:gridCol>
                    <a:gridCol w="989947">
                      <a:extLst>
                        <a:ext uri="{9D8B030D-6E8A-4147-A177-3AD203B41FA5}">
                          <a16:colId xmlns:a16="http://schemas.microsoft.com/office/drawing/2014/main" val="703021027"/>
                        </a:ext>
                      </a:extLst>
                    </a:gridCol>
                    <a:gridCol w="989947">
                      <a:extLst>
                        <a:ext uri="{9D8B030D-6E8A-4147-A177-3AD203B41FA5}">
                          <a16:colId xmlns:a16="http://schemas.microsoft.com/office/drawing/2014/main" val="4005494801"/>
                        </a:ext>
                      </a:extLst>
                    </a:gridCol>
                    <a:gridCol w="989947">
                      <a:extLst>
                        <a:ext uri="{9D8B030D-6E8A-4147-A177-3AD203B41FA5}">
                          <a16:colId xmlns:a16="http://schemas.microsoft.com/office/drawing/2014/main" val="1678435924"/>
                        </a:ext>
                      </a:extLst>
                    </a:gridCol>
                    <a:gridCol w="989947">
                      <a:extLst>
                        <a:ext uri="{9D8B030D-6E8A-4147-A177-3AD203B41FA5}">
                          <a16:colId xmlns:a16="http://schemas.microsoft.com/office/drawing/2014/main" val="3841829227"/>
                        </a:ext>
                      </a:extLst>
                    </a:gridCol>
                  </a:tblGrid>
                  <a:tr h="891540"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Optimization</a:t>
                          </a:r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kern="12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Values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98734" t="-1429" r="-296203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302564" t="-1429" r="-200000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402564" t="-1429" r="-100000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502564" t="-1429" b="-3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5967876"/>
                      </a:ext>
                    </a:extLst>
                  </a:tr>
                  <a:tr h="270356">
                    <a:tc rowSpan="2">
                      <a:txBody>
                        <a:bodyPr/>
                        <a:lstStyle/>
                        <a:p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rate-o</a:t>
                          </a:r>
                          <a:r>
                            <a:rPr lang="en-US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pt</a:t>
                          </a:r>
                          <a:r>
                            <a:rPr lang="zh-CN" altLang="en-US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</a:t>
                          </a:r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282" t="-322727" r="-401282" b="-9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8734" t="-322727" r="-296203" b="-9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baseline="0" dirty="0">
                              <a:solidFill>
                                <a:schemeClr val="accent2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endParaRPr lang="en-US" sz="1050" baseline="0" dirty="0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7.5</a:t>
                          </a:r>
                          <a:endParaRPr lang="en-US" sz="1050" baseline="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aseline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0874453"/>
                      </a:ext>
                    </a:extLst>
                  </a:tr>
                  <a:tr h="304800">
                    <a:tc vMerge="1">
                      <a:txBody>
                        <a:bodyPr/>
                        <a:lstStyle/>
                        <a:p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01282" t="-387500" r="-401282" b="-74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98734" t="-387500" r="-296203" b="-74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302564" t="-387500" r="-200000" b="-74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02564" t="-387500" r="-100000" b="-74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02564" t="-387500" b="-74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0755262"/>
                      </a:ext>
                    </a:extLst>
                  </a:tr>
                  <a:tr h="270356">
                    <a:tc rowSpan="2"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yield-opt</a:t>
                          </a:r>
                          <a:r>
                            <a:rPr lang="zh-CN" altLang="en-US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</a:t>
                          </a:r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282" t="-557143" r="-401282" b="-7476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8734" t="-557143" r="-296203" b="-7476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2564" t="-557143" r="-200000" b="-7476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2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US" sz="1050" baseline="0" dirty="0">
                            <a:solidFill>
                              <a:schemeClr val="accent2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2564" t="-557143" b="-7476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1553177"/>
                      </a:ext>
                    </a:extLst>
                  </a:tr>
                  <a:tr h="308102">
                    <a:tc vMerge="1">
                      <a:txBody>
                        <a:bodyPr/>
                        <a:lstStyle/>
                        <a:p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01282" t="-552000" r="-401282" b="-52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98734" t="-552000" r="-296203" b="-52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302564" t="-552000" r="-200000" b="-52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02564" t="-552000" r="-100000" b="-52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02564" t="-552000" b="-52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1213729"/>
                      </a:ext>
                    </a:extLst>
                  </a:tr>
                  <a:tr h="270356">
                    <a:tc rowSpan="2">
                      <a:txBody>
                        <a:bodyPr/>
                        <a:lstStyle/>
                        <a:p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rate-o</a:t>
                          </a:r>
                          <a:r>
                            <a:rPr lang="en-US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pt</a:t>
                          </a:r>
                          <a:r>
                            <a:rPr lang="zh-CN" altLang="en-US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</a:t>
                          </a:r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282" t="-776190" r="-401282" b="-5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8734" t="-776190" r="-296203" b="-5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725020"/>
                      </a:ext>
                    </a:extLst>
                  </a:tr>
                  <a:tr h="320231">
                    <a:tc vMerge="1">
                      <a:txBody>
                        <a:bodyPr/>
                        <a:lstStyle/>
                        <a:p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01282" t="-736000" r="-401282" b="-34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683577169"/>
                      </a:ext>
                    </a:extLst>
                  </a:tr>
                  <a:tr h="301054">
                    <a:tc rowSpan="2"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yield-opt</a:t>
                          </a:r>
                          <a:r>
                            <a:rPr lang="zh-CN" altLang="en-US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altLang="zh-CN" sz="105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</a:t>
                          </a:r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282" t="-870833" r="-401282" b="-2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8734" t="-870833" r="-296203" b="-2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2168765"/>
                      </a:ext>
                    </a:extLst>
                  </a:tr>
                  <a:tr h="320231">
                    <a:tc vMerge="1"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282" t="-932000" r="-401282" b="-1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50" baseline="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0.5</a:t>
                          </a: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59522589"/>
                      </a:ext>
                    </a:extLst>
                  </a:tr>
                  <a:tr h="411480">
                    <a:tc gridSpan="6"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50" dirty="0">
                              <a:solidFill>
                                <a:schemeClr val="accent2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Orange  : R1</a:t>
                          </a:r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50" dirty="0">
                              <a:solidFill>
                                <a:schemeClr val="accent6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Green.   : R2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050" baseline="0" dirty="0">
                            <a:solidFill>
                              <a:schemeClr val="accent6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0943019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B75F5B84-15E2-2F8E-E109-957197132AE5}"/>
              </a:ext>
            </a:extLst>
          </p:cNvPr>
          <p:cNvGrpSpPr/>
          <p:nvPr/>
        </p:nvGrpSpPr>
        <p:grpSpPr>
          <a:xfrm>
            <a:off x="321711" y="757742"/>
            <a:ext cx="6239265" cy="2683090"/>
            <a:chOff x="321711" y="757742"/>
            <a:chExt cx="6239265" cy="268309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BAFCEAB-1A9C-32A6-B6EC-074A17EC45B9}"/>
                </a:ext>
              </a:extLst>
            </p:cNvPr>
            <p:cNvGrpSpPr/>
            <p:nvPr/>
          </p:nvGrpSpPr>
          <p:grpSpPr>
            <a:xfrm>
              <a:off x="372333" y="770094"/>
              <a:ext cx="4424819" cy="1365288"/>
              <a:chOff x="300325" y="770094"/>
              <a:chExt cx="3748675" cy="1365288"/>
            </a:xfrm>
          </p:grpSpPr>
          <p:sp>
            <p:nvSpPr>
              <p:cNvPr id="79" name="Rounded Rectangle 78">
                <a:extLst>
                  <a:ext uri="{FF2B5EF4-FFF2-40B4-BE49-F238E27FC236}">
                    <a16:creationId xmlns:a16="http://schemas.microsoft.com/office/drawing/2014/main" id="{EC69316F-9D07-9986-69F3-F2B6523C81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41711" y="989095"/>
                <a:ext cx="540000" cy="405915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</a:p>
            </p:txBody>
          </p:sp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A0A7AFC4-4537-D16A-94A5-50031DE8FD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89000" y="987440"/>
                <a:ext cx="540000" cy="405915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B685DD27-01F2-6BAC-C56D-B6C8A10986DB}"/>
                  </a:ext>
                </a:extLst>
              </p:cNvPr>
              <p:cNvCxnSpPr>
                <a:cxnSpLocks/>
                <a:stCxn id="79" idx="3"/>
                <a:endCxn id="81" idx="1"/>
              </p:cNvCxnSpPr>
              <p:nvPr/>
            </p:nvCxnSpPr>
            <p:spPr>
              <a:xfrm flipV="1">
                <a:off x="1581711" y="1190398"/>
                <a:ext cx="1206000" cy="1655"/>
              </a:xfrm>
              <a:prstGeom prst="straightConnector1">
                <a:avLst/>
              </a:prstGeom>
              <a:ln w="1270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96" name="Rounded Rectangle 95">
                <a:extLst>
                  <a:ext uri="{FF2B5EF4-FFF2-40B4-BE49-F238E27FC236}">
                    <a16:creationId xmlns:a16="http://schemas.microsoft.com/office/drawing/2014/main" id="{CA75A8BD-4CF0-C530-01FF-074384B026F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89000" y="1560079"/>
                <a:ext cx="540000" cy="405915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</a:p>
            </p:txBody>
          </p: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CB3913A0-CC9F-2882-ACC9-ED21A4C83CC9}"/>
                  </a:ext>
                </a:extLst>
              </p:cNvPr>
              <p:cNvCxnSpPr>
                <a:cxnSpLocks/>
                <a:stCxn id="79" idx="2"/>
              </p:cNvCxnSpPr>
              <p:nvPr/>
            </p:nvCxnSpPr>
            <p:spPr>
              <a:xfrm rot="16200000" flipH="1">
                <a:off x="1860580" y="846140"/>
                <a:ext cx="368026" cy="1465765"/>
              </a:xfrm>
              <a:prstGeom prst="bentConnector2">
                <a:avLst/>
              </a:prstGeom>
              <a:ln w="1270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86FC4B60-553A-27AC-5ED1-00BB3110BE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4083" y="1395010"/>
                <a:ext cx="0" cy="355775"/>
              </a:xfrm>
              <a:prstGeom prst="straightConnector1">
                <a:avLst/>
              </a:prstGeom>
              <a:ln w="1270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B0B0EEF3-A0AD-5F89-A37C-51E26D3BC259}"/>
                  </a:ext>
                </a:extLst>
              </p:cNvPr>
              <p:cNvCxnSpPr>
                <a:cxnSpLocks/>
                <a:endCxn id="155" idx="0"/>
              </p:cNvCxnSpPr>
              <p:nvPr/>
            </p:nvCxnSpPr>
            <p:spPr>
              <a:xfrm rot="10800000" flipV="1">
                <a:off x="2199784" y="1373130"/>
                <a:ext cx="589223" cy="392081"/>
              </a:xfrm>
              <a:prstGeom prst="bentConnector2">
                <a:avLst/>
              </a:prstGeom>
              <a:ln w="12700" cap="flat" cmpd="sng" algn="ctr">
                <a:solidFill>
                  <a:schemeClr val="accent6"/>
                </a:solidFill>
                <a:prstDash val="solid"/>
                <a:round/>
                <a:headEnd type="arrow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AC99716-3556-51A1-A679-17BC0615062A}"/>
                  </a:ext>
                </a:extLst>
              </p:cNvPr>
              <p:cNvSpPr txBox="1"/>
              <p:nvPr/>
            </p:nvSpPr>
            <p:spPr>
              <a:xfrm>
                <a:off x="2036918" y="931717"/>
                <a:ext cx="325730" cy="370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000" baseline="-2500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62B55289-78C1-F822-2F1D-9F7B95F85CA3}"/>
                  </a:ext>
                </a:extLst>
              </p:cNvPr>
              <p:cNvSpPr txBox="1"/>
              <p:nvPr/>
            </p:nvSpPr>
            <p:spPr>
              <a:xfrm>
                <a:off x="2036918" y="1765210"/>
                <a:ext cx="325730" cy="370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000" baseline="-250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cxnSp>
            <p:nvCxnSpPr>
              <p:cNvPr id="156" name="Straight Arrow Connector 155">
                <a:extLst>
                  <a:ext uri="{FF2B5EF4-FFF2-40B4-BE49-F238E27FC236}">
                    <a16:creationId xmlns:a16="http://schemas.microsoft.com/office/drawing/2014/main" id="{F3503855-2BDF-B158-7D2A-5C09241374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711" y="1190398"/>
                <a:ext cx="720000" cy="0"/>
              </a:xfrm>
              <a:prstGeom prst="straightConnector1">
                <a:avLst/>
              </a:prstGeom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00200AF0-1FE5-EC63-30F3-3825AE10AA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29000" y="1190398"/>
                <a:ext cx="720000" cy="0"/>
              </a:xfrm>
              <a:prstGeom prst="straightConnector1">
                <a:avLst/>
              </a:prstGeom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5EFE06CD-1AD4-AC73-28E9-897A247852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29000" y="1760840"/>
                <a:ext cx="720000" cy="0"/>
              </a:xfrm>
              <a:prstGeom prst="straightConnector1">
                <a:avLst/>
              </a:prstGeom>
              <a:ln w="127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DCD3488-158B-473E-62E2-75E95F432E83}"/>
                  </a:ext>
                </a:extLst>
              </p:cNvPr>
              <p:cNvSpPr txBox="1"/>
              <p:nvPr/>
            </p:nvSpPr>
            <p:spPr>
              <a:xfrm>
                <a:off x="300325" y="931717"/>
                <a:ext cx="320922" cy="370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0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</a:p>
            </p:txBody>
          </p:sp>
          <p:sp>
            <p:nvSpPr>
              <p:cNvPr id="160" name="Rounded Rectangle 159">
                <a:extLst>
                  <a:ext uri="{FF2B5EF4-FFF2-40B4-BE49-F238E27FC236}">
                    <a16:creationId xmlns:a16="http://schemas.microsoft.com/office/drawing/2014/main" id="{9B7A8F4A-C3F9-8DD2-ACC3-5799BFF534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3458" y="770094"/>
                <a:ext cx="2982409" cy="1308583"/>
              </a:xfrm>
              <a:prstGeom prst="roundRect">
                <a:avLst/>
              </a:prstGeom>
              <a:noFill/>
              <a:ln>
                <a:solidFill>
                  <a:schemeClr val="accent3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597313D5-790C-7BF5-D9DD-CD1449B42C34}"/>
                  </a:ext>
                </a:extLst>
              </p:cNvPr>
              <p:cNvSpPr txBox="1"/>
              <p:nvPr/>
            </p:nvSpPr>
            <p:spPr>
              <a:xfrm>
                <a:off x="3667995" y="931717"/>
                <a:ext cx="325730" cy="370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0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DDDF99F2-5C9E-D057-43C6-0D57AD3B3D4D}"/>
                  </a:ext>
                </a:extLst>
              </p:cNvPr>
              <p:cNvSpPr txBox="1"/>
              <p:nvPr/>
            </p:nvSpPr>
            <p:spPr>
              <a:xfrm>
                <a:off x="3695796" y="1765216"/>
                <a:ext cx="325730" cy="370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sz="10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D821802-9E70-D8C8-65A8-150109BDF9FE}"/>
                </a:ext>
              </a:extLst>
            </p:cNvPr>
            <p:cNvGrpSpPr/>
            <p:nvPr/>
          </p:nvGrpSpPr>
          <p:grpSpPr>
            <a:xfrm>
              <a:off x="4936713" y="757742"/>
              <a:ext cx="1588631" cy="1308583"/>
              <a:chOff x="4205866" y="757742"/>
              <a:chExt cx="1588631" cy="1308583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30739B82-0424-1ECE-5496-C42D9D5C54B3}"/>
                  </a:ext>
                </a:extLst>
              </p:cNvPr>
              <p:cNvGrpSpPr/>
              <p:nvPr/>
            </p:nvGrpSpPr>
            <p:grpSpPr>
              <a:xfrm>
                <a:off x="4275141" y="761097"/>
                <a:ext cx="1519356" cy="1292868"/>
                <a:chOff x="1918976" y="1331676"/>
                <a:chExt cx="1519356" cy="1292868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E3BF31A4-14CF-3BD0-F527-87B7157E08B4}"/>
                    </a:ext>
                  </a:extLst>
                </p:cNvPr>
                <p:cNvSpPr txBox="1"/>
                <p:nvPr/>
              </p:nvSpPr>
              <p:spPr>
                <a:xfrm>
                  <a:off x="1918976" y="1331676"/>
                  <a:ext cx="1385965" cy="5770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Internal reactions:</a:t>
                  </a:r>
                </a:p>
                <a:p>
                  <a:r>
                    <a:rPr lang="en-US" sz="1050" dirty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   R1: S </a:t>
                  </a:r>
                  <a:r>
                    <a:rPr lang="en-US" sz="1050" dirty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Wingdings" pitchFamily="2" charset="2"/>
                    </a:rPr>
                    <a:t> B</a:t>
                  </a:r>
                </a:p>
                <a:p>
                  <a:r>
                    <a:rPr lang="en-US" sz="1050" dirty="0">
                      <a:solidFill>
                        <a:schemeClr val="accent6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Wingdings" pitchFamily="2" charset="2"/>
                    </a:rPr>
                    <a:t>    R2: 2 S  B + P</a:t>
                  </a:r>
                </a:p>
              </p:txBody>
            </p:sp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B90C2E7E-EDEB-8A57-98FA-B0FBE9DA6E4B}"/>
                    </a:ext>
                  </a:extLst>
                </p:cNvPr>
                <p:cNvSpPr txBox="1"/>
                <p:nvPr/>
              </p:nvSpPr>
              <p:spPr>
                <a:xfrm>
                  <a:off x="1918976" y="1885880"/>
                  <a:ext cx="1519356" cy="7386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Exchange reactions:</a:t>
                  </a:r>
                </a:p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   Rs: </a:t>
                  </a:r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  <a:sym typeface="Wingdings" pitchFamily="2" charset="2"/>
                    </a:rPr>
                    <a:t> S</a:t>
                  </a:r>
                </a:p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   Rb: B </a:t>
                  </a:r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  <a:sym typeface="Wingdings" pitchFamily="2" charset="2"/>
                    </a:rPr>
                    <a:t></a:t>
                  </a:r>
                </a:p>
                <a:p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  <a:sym typeface="Wingdings" pitchFamily="2" charset="2"/>
                    </a:rPr>
                    <a:t>    Rp: P </a:t>
                  </a:r>
                  <a:r>
                    <a:rPr lang="en-US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</a:p>
              </p:txBody>
            </p:sp>
          </p:grp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D95D1639-F2B0-5705-8599-2BB46E062A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05866" y="757742"/>
                <a:ext cx="1587101" cy="1308583"/>
              </a:xfrm>
              <a:prstGeom prst="roundRect">
                <a:avLst/>
              </a:prstGeom>
              <a:noFill/>
              <a:ln>
                <a:solidFill>
                  <a:schemeClr val="accent3">
                    <a:lumMod val="40000"/>
                    <a:lumOff val="6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DCCAF32-2B00-A4E0-805E-F671359785F8}"/>
                </a:ext>
              </a:extLst>
            </p:cNvPr>
            <p:cNvGrpSpPr/>
            <p:nvPr/>
          </p:nvGrpSpPr>
          <p:grpSpPr>
            <a:xfrm>
              <a:off x="3300671" y="2245834"/>
              <a:ext cx="3176201" cy="1117382"/>
              <a:chOff x="1699239" y="2078317"/>
              <a:chExt cx="3176201" cy="1117382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D3CF64D-AD6D-500B-389C-78BEBCEE7D43}"/>
                  </a:ext>
                </a:extLst>
              </p:cNvPr>
              <p:cNvSpPr txBox="1"/>
              <p:nvPr/>
            </p:nvSpPr>
            <p:spPr>
              <a:xfrm>
                <a:off x="1699239" y="2078317"/>
                <a:ext cx="138596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Conditions 1: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792C13C0-C0F9-1079-521C-27195187E0E5}"/>
                      </a:ext>
                    </a:extLst>
                  </p:cNvPr>
                  <p:cNvSpPr txBox="1"/>
                  <p:nvPr/>
                </p:nvSpPr>
                <p:spPr>
                  <a:xfrm>
                    <a:off x="2815774" y="2124483"/>
                    <a:ext cx="1047082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1" i="0" smtClean="0">
                              <a:latin typeface="Cambria Math" panose="02040503050406030204" pitchFamily="18" charset="0"/>
                            </a:rPr>
                            <m:t>𝐒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200" b="1" i="0" smtClean="0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=0, 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≥0</m:t>
                          </m:r>
                        </m:oMath>
                      </m:oMathPara>
                    </a14:m>
                    <a:endParaRPr lang="en-US" sz="12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792C13C0-C0F9-1079-521C-27195187E0E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15774" y="2124483"/>
                    <a:ext cx="1047082" cy="18466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614" r="-241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4" name="TextBox 163">
                    <a:extLst>
                      <a:ext uri="{FF2B5EF4-FFF2-40B4-BE49-F238E27FC236}">
                        <a16:creationId xmlns:a16="http://schemas.microsoft.com/office/drawing/2014/main" id="{EC87A50A-7440-9CDE-BE8E-1C72FB20050C}"/>
                      </a:ext>
                    </a:extLst>
                  </p:cNvPr>
                  <p:cNvSpPr txBox="1"/>
                  <p:nvPr/>
                </p:nvSpPr>
                <p:spPr>
                  <a:xfrm>
                    <a:off x="2815774" y="2412110"/>
                    <a:ext cx="1587101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1" i="0" smtClean="0">
                              <a:latin typeface="Cambria Math" panose="02040503050406030204" pitchFamily="18" charset="0"/>
                            </a:rPr>
                            <m:t>𝐒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200" b="1" i="0" smtClean="0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=0, 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≥0,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oMath>
                      </m:oMathPara>
                    </a14:m>
                    <a:endParaRPr lang="en-US" sz="12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64" name="TextBox 163">
                    <a:extLst>
                      <a:ext uri="{FF2B5EF4-FFF2-40B4-BE49-F238E27FC236}">
                        <a16:creationId xmlns:a16="http://schemas.microsoft.com/office/drawing/2014/main" id="{EC87A50A-7440-9CDE-BE8E-1C72FB2005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15774" y="2412110"/>
                    <a:ext cx="1587101" cy="18466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400" r="-160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1F48C2B2-E9C6-1B39-10F3-29986B18AA45}"/>
                      </a:ext>
                    </a:extLst>
                  </p:cNvPr>
                  <p:cNvSpPr txBox="1"/>
                  <p:nvPr/>
                </p:nvSpPr>
                <p:spPr>
                  <a:xfrm>
                    <a:off x="2815774" y="2697173"/>
                    <a:ext cx="2056076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1" i="0" smtClean="0">
                              <a:latin typeface="Cambria Math" panose="02040503050406030204" pitchFamily="18" charset="0"/>
                            </a:rPr>
                            <m:t>𝐒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200" b="1" i="0" smtClean="0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=0, 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≥0,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10,</m:t>
                          </m:r>
                          <m:sSub>
                            <m:sSubPr>
                              <m:ctrlPr>
                                <a:rPr lang="en-US" sz="12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en-US" sz="12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1F48C2B2-E9C6-1B39-10F3-29986B18AA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15774" y="2697173"/>
                    <a:ext cx="2056076" cy="18466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235" r="-1235" b="-187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758BD1E4-0E2E-569B-19F6-9529B0167F99}"/>
                  </a:ext>
                </a:extLst>
              </p:cNvPr>
              <p:cNvSpPr txBox="1"/>
              <p:nvPr/>
            </p:nvSpPr>
            <p:spPr>
              <a:xfrm>
                <a:off x="1699239" y="2365944"/>
                <a:ext cx="138596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Conditions 2: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D887808E-1E96-B358-17C9-A125B180A69C}"/>
                  </a:ext>
                </a:extLst>
              </p:cNvPr>
              <p:cNvSpPr txBox="1"/>
              <p:nvPr/>
            </p:nvSpPr>
            <p:spPr>
              <a:xfrm>
                <a:off x="1699239" y="2651007"/>
                <a:ext cx="138596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Conditions 3: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9" name="TextBox 178">
                    <a:extLst>
                      <a:ext uri="{FF2B5EF4-FFF2-40B4-BE49-F238E27FC236}">
                        <a16:creationId xmlns:a16="http://schemas.microsoft.com/office/drawing/2014/main" id="{743C820C-1D90-BCEC-B272-841BCFFC9771}"/>
                      </a:ext>
                    </a:extLst>
                  </p:cNvPr>
                  <p:cNvSpPr txBox="1"/>
                  <p:nvPr/>
                </p:nvSpPr>
                <p:spPr>
                  <a:xfrm>
                    <a:off x="2815774" y="2964866"/>
                    <a:ext cx="2059666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1" i="0" smtClean="0">
                              <a:latin typeface="Cambria Math" panose="02040503050406030204" pitchFamily="18" charset="0"/>
                            </a:rPr>
                            <m:t>𝐒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200" b="1" i="0" smtClean="0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=0, 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≥0,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10,</m:t>
                          </m:r>
                          <m:sSub>
                            <m:sSubPr>
                              <m:ctrlPr>
                                <a:rPr lang="en-US" sz="12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&gt;1</m:t>
                          </m:r>
                        </m:oMath>
                      </m:oMathPara>
                    </a14:m>
                    <a:endParaRPr lang="en-US" sz="12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79" name="TextBox 178">
                    <a:extLst>
                      <a:ext uri="{FF2B5EF4-FFF2-40B4-BE49-F238E27FC236}">
                        <a16:creationId xmlns:a16="http://schemas.microsoft.com/office/drawing/2014/main" id="{743C820C-1D90-BCEC-B272-841BCFFC97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15774" y="2964866"/>
                    <a:ext cx="2059666" cy="18466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235" r="-1235" b="-187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0B1AE983-B12C-B8F7-1B22-BC3B446C3DAC}"/>
                  </a:ext>
                </a:extLst>
              </p:cNvPr>
              <p:cNvSpPr txBox="1"/>
              <p:nvPr/>
            </p:nvSpPr>
            <p:spPr>
              <a:xfrm>
                <a:off x="1699239" y="2918700"/>
                <a:ext cx="138596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Conditions </a:t>
                </a:r>
                <a:r>
                  <a:rPr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</p:txBody>
          </p:sp>
        </p:grp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2F50E5A-2A58-6BDC-7784-096A4CBC7DEB}"/>
                </a:ext>
              </a:extLst>
            </p:cNvPr>
            <p:cNvSpPr>
              <a:spLocks/>
            </p:cNvSpPr>
            <p:nvPr/>
          </p:nvSpPr>
          <p:spPr>
            <a:xfrm>
              <a:off x="3212976" y="2180832"/>
              <a:ext cx="3348000" cy="1260000"/>
            </a:xfrm>
            <a:prstGeom prst="roundRect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DCF3AB06-B7AC-FC5A-E349-A56A7894F024}"/>
                </a:ext>
              </a:extLst>
            </p:cNvPr>
            <p:cNvSpPr>
              <a:spLocks/>
            </p:cNvSpPr>
            <p:nvPr/>
          </p:nvSpPr>
          <p:spPr>
            <a:xfrm>
              <a:off x="321711" y="2180832"/>
              <a:ext cx="1080000" cy="1260000"/>
            </a:xfrm>
            <a:prstGeom prst="roundRect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Objective:</a:t>
              </a:r>
            </a:p>
            <a:p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B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A19C08-B123-411F-2E2D-23D310638AC1}"/>
                </a:ext>
              </a:extLst>
            </p:cNvPr>
            <p:cNvSpPr txBox="1"/>
            <p:nvPr/>
          </p:nvSpPr>
          <p:spPr>
            <a:xfrm>
              <a:off x="1412776" y="2626156"/>
              <a:ext cx="365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⨉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A0C2FDF-D68C-93EC-05B1-573BA1BF6CC1}"/>
                </a:ext>
              </a:extLst>
            </p:cNvPr>
            <p:cNvSpPr txBox="1"/>
            <p:nvPr/>
          </p:nvSpPr>
          <p:spPr>
            <a:xfrm>
              <a:off x="2865193" y="2626156"/>
              <a:ext cx="365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⨉</a:t>
              </a: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C86121B4-65DC-F2E5-B6C3-AD12A65E73CC}"/>
                </a:ext>
              </a:extLst>
            </p:cNvPr>
            <p:cNvSpPr>
              <a:spLocks/>
            </p:cNvSpPr>
            <p:nvPr/>
          </p:nvSpPr>
          <p:spPr>
            <a:xfrm>
              <a:off x="1767344" y="2180460"/>
              <a:ext cx="1080000" cy="1260000"/>
            </a:xfrm>
            <a:prstGeom prst="roundRect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Optimal :</a:t>
              </a:r>
            </a:p>
            <a:p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rate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yield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2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F7B7F8F-89A0-FC50-DC68-C5C54AE4746F}"/>
              </a:ext>
            </a:extLst>
          </p:cNvPr>
          <p:cNvGrpSpPr/>
          <p:nvPr/>
        </p:nvGrpSpPr>
        <p:grpSpPr>
          <a:xfrm>
            <a:off x="123684" y="80369"/>
            <a:ext cx="6646636" cy="2241127"/>
            <a:chOff x="123684" y="80369"/>
            <a:chExt cx="6646636" cy="224112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15018AD-4ECF-3687-933E-72D32A8FEB90}"/>
                </a:ext>
              </a:extLst>
            </p:cNvPr>
            <p:cNvGrpSpPr/>
            <p:nvPr/>
          </p:nvGrpSpPr>
          <p:grpSpPr>
            <a:xfrm>
              <a:off x="123684" y="80369"/>
              <a:ext cx="6646636" cy="2241127"/>
              <a:chOff x="123684" y="80369"/>
              <a:chExt cx="6646636" cy="2241127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7813CDC6-E48C-ABD4-7318-90A14D6B19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3684" y="416496"/>
                <a:ext cx="2222500" cy="1905000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C5AF62EC-B944-D4A3-AC04-B3EE99BF7F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86620" y="416496"/>
                <a:ext cx="2222500" cy="1905000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E817F223-BA36-FB75-E65F-910D8DEF1C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47820" y="416496"/>
                <a:ext cx="2222500" cy="190500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8E6316-38EE-EFDE-4683-59CAA1D9CEFB}"/>
                  </a:ext>
                </a:extLst>
              </p:cNvPr>
              <p:cNvSpPr txBox="1"/>
              <p:nvPr/>
            </p:nvSpPr>
            <p:spPr>
              <a:xfrm>
                <a:off x="2576587" y="80369"/>
                <a:ext cx="16425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 Rate Optimal 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900468-7727-A81A-AE80-6C6D61C5D4C0}"/>
                </a:ext>
              </a:extLst>
            </p:cNvPr>
            <p:cNvSpPr txBox="1"/>
            <p:nvPr/>
          </p:nvSpPr>
          <p:spPr>
            <a:xfrm>
              <a:off x="145526" y="3862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C71A16-A424-7C0E-74C6-827913EE5886}"/>
                </a:ext>
              </a:extLst>
            </p:cNvPr>
            <p:cNvSpPr txBox="1"/>
            <p:nvPr/>
          </p:nvSpPr>
          <p:spPr>
            <a:xfrm>
              <a:off x="2309706" y="3862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9324A1-50A9-8A1A-E7B5-4E02BB01E39D}"/>
                </a:ext>
              </a:extLst>
            </p:cNvPr>
            <p:cNvSpPr txBox="1"/>
            <p:nvPr/>
          </p:nvSpPr>
          <p:spPr>
            <a:xfrm>
              <a:off x="4538108" y="386299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445A4A3-47ED-6DE3-4C7F-5CE7C59E26AC}"/>
              </a:ext>
            </a:extLst>
          </p:cNvPr>
          <p:cNvGrpSpPr/>
          <p:nvPr/>
        </p:nvGrpSpPr>
        <p:grpSpPr>
          <a:xfrm>
            <a:off x="120478" y="5169024"/>
            <a:ext cx="6646636" cy="2284720"/>
            <a:chOff x="120478" y="5169024"/>
            <a:chExt cx="6646636" cy="228472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C49299A-6765-ACC4-5FA7-AE68C09DADFD}"/>
                </a:ext>
              </a:extLst>
            </p:cNvPr>
            <p:cNvGrpSpPr/>
            <p:nvPr/>
          </p:nvGrpSpPr>
          <p:grpSpPr>
            <a:xfrm>
              <a:off x="120478" y="5169024"/>
              <a:ext cx="6646636" cy="2284720"/>
              <a:chOff x="120478" y="5169024"/>
              <a:chExt cx="6646636" cy="228472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86B5238-6597-6CED-43BE-45397AE55F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0478" y="5548744"/>
                <a:ext cx="2222500" cy="19050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DBCC1AA-A37A-20DB-020B-C8FF3A9F29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83414" y="5548744"/>
                <a:ext cx="2222500" cy="190500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E069276-8977-4FB4-EBB1-A3E9D184BE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44614" y="5548744"/>
                <a:ext cx="2222500" cy="1905000"/>
              </a:xfrm>
              <a:prstGeom prst="rect">
                <a:avLst/>
              </a:prstGeom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2D9A6C-BE57-90D7-FCF1-B55BD20B8192}"/>
                  </a:ext>
                </a:extLst>
              </p:cNvPr>
              <p:cNvSpPr txBox="1"/>
              <p:nvPr/>
            </p:nvSpPr>
            <p:spPr>
              <a:xfrm>
                <a:off x="2576587" y="5169024"/>
                <a:ext cx="16361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 Rate Optimal 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82527C-92CE-1062-87E8-B2BCC8CA9F01}"/>
                </a:ext>
              </a:extLst>
            </p:cNvPr>
            <p:cNvSpPr txBox="1"/>
            <p:nvPr/>
          </p:nvSpPr>
          <p:spPr>
            <a:xfrm>
              <a:off x="188640" y="5498867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A550260-BFE1-5FA8-6090-2B6F9F9FD6F2}"/>
                </a:ext>
              </a:extLst>
            </p:cNvPr>
            <p:cNvSpPr txBox="1"/>
            <p:nvPr/>
          </p:nvSpPr>
          <p:spPr>
            <a:xfrm>
              <a:off x="2348880" y="5498867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33A622-E728-8017-BD9C-1990A829D8A6}"/>
                </a:ext>
              </a:extLst>
            </p:cNvPr>
            <p:cNvSpPr txBox="1"/>
            <p:nvPr/>
          </p:nvSpPr>
          <p:spPr>
            <a:xfrm>
              <a:off x="4581222" y="5498867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1201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C9C8545-A2FB-8D72-ECCF-CBF9E7FF6D94}"/>
              </a:ext>
            </a:extLst>
          </p:cNvPr>
          <p:cNvGrpSpPr/>
          <p:nvPr/>
        </p:nvGrpSpPr>
        <p:grpSpPr>
          <a:xfrm>
            <a:off x="417011" y="560512"/>
            <a:ext cx="6075858" cy="5225175"/>
            <a:chOff x="417011" y="560512"/>
            <a:chExt cx="6075858" cy="522517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EE0C386-97F9-DB4F-DAA7-FB49793B4F58}"/>
                </a:ext>
              </a:extLst>
            </p:cNvPr>
            <p:cNvSpPr txBox="1"/>
            <p:nvPr/>
          </p:nvSpPr>
          <p:spPr>
            <a:xfrm>
              <a:off x="1196752" y="560512"/>
              <a:ext cx="18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Biomass rate optimal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046F9F-E8CA-DB17-9C90-C00830266AD6}"/>
                </a:ext>
              </a:extLst>
            </p:cNvPr>
            <p:cNvSpPr txBox="1"/>
            <p:nvPr/>
          </p:nvSpPr>
          <p:spPr>
            <a:xfrm>
              <a:off x="4371395" y="560512"/>
              <a:ext cx="18659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Acetate rate optimal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86E458A-9A69-635F-D164-9055CF12B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2869" y="848544"/>
              <a:ext cx="2880000" cy="493714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F49C9C1-55DD-A1FA-138C-28C58683E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011" y="848544"/>
              <a:ext cx="2880000" cy="493714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5A0904-034A-3701-D583-A12FC66FFD5F}"/>
                </a:ext>
              </a:extLst>
            </p:cNvPr>
            <p:cNvSpPr txBox="1"/>
            <p:nvPr/>
          </p:nvSpPr>
          <p:spPr>
            <a:xfrm>
              <a:off x="417011" y="694637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A72395A-BE5C-B35C-69C5-2AC366AFBA39}"/>
                </a:ext>
              </a:extLst>
            </p:cNvPr>
            <p:cNvSpPr txBox="1"/>
            <p:nvPr/>
          </p:nvSpPr>
          <p:spPr>
            <a:xfrm>
              <a:off x="436691" y="305059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742E747-D0CF-CA5B-8D30-0EE4BC5DED3B}"/>
                </a:ext>
              </a:extLst>
            </p:cNvPr>
            <p:cNvSpPr txBox="1"/>
            <p:nvPr/>
          </p:nvSpPr>
          <p:spPr>
            <a:xfrm>
              <a:off x="3797642" y="694637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C198335-5A1B-B0AA-1DE5-FBAFCE8FBBD5}"/>
                </a:ext>
              </a:extLst>
            </p:cNvPr>
            <p:cNvSpPr txBox="1"/>
            <p:nvPr/>
          </p:nvSpPr>
          <p:spPr>
            <a:xfrm>
              <a:off x="3794436" y="3050595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714BFDD-8F8C-0873-7B8C-CA28AD31E186}"/>
                </a:ext>
              </a:extLst>
            </p:cNvPr>
            <p:cNvCxnSpPr/>
            <p:nvPr/>
          </p:nvCxnSpPr>
          <p:spPr>
            <a:xfrm>
              <a:off x="3429000" y="560512"/>
              <a:ext cx="0" cy="511256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7103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1BD356A-3F2E-BA8E-DB80-823A6D4F52B0}"/>
              </a:ext>
            </a:extLst>
          </p:cNvPr>
          <p:cNvGrpSpPr/>
          <p:nvPr/>
        </p:nvGrpSpPr>
        <p:grpSpPr>
          <a:xfrm>
            <a:off x="145526" y="272480"/>
            <a:ext cx="6578899" cy="4003184"/>
            <a:chOff x="145526" y="272480"/>
            <a:chExt cx="6578899" cy="400318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4812661-07CF-C98C-E385-40572C1CF31C}"/>
                </a:ext>
              </a:extLst>
            </p:cNvPr>
            <p:cNvSpPr txBox="1"/>
            <p:nvPr/>
          </p:nvSpPr>
          <p:spPr>
            <a:xfrm>
              <a:off x="898189" y="272480"/>
              <a:ext cx="9955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Condition 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8DFF94-EEB0-6886-8BA7-05ECFC181A76}"/>
                </a:ext>
              </a:extLst>
            </p:cNvPr>
            <p:cNvSpPr txBox="1"/>
            <p:nvPr/>
          </p:nvSpPr>
          <p:spPr>
            <a:xfrm>
              <a:off x="3058429" y="272480"/>
              <a:ext cx="9955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Condition 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7327F5E-C37E-92FF-2694-17BEA76D1DBD}"/>
                </a:ext>
              </a:extLst>
            </p:cNvPr>
            <p:cNvSpPr txBox="1"/>
            <p:nvPr/>
          </p:nvSpPr>
          <p:spPr>
            <a:xfrm>
              <a:off x="5146661" y="272480"/>
              <a:ext cx="9955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Condition 4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224D4B7-639E-EDB3-A5BF-9CBF63082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9360" y="2424235"/>
              <a:ext cx="2160000" cy="185142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ACC5AB2-F75C-BC69-67F0-B6AD4B236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26006" y="2424235"/>
              <a:ext cx="2160000" cy="185142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AA45260-8936-1903-CA8D-6F1C18718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6006" y="2424235"/>
              <a:ext cx="2160000" cy="185142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CAE1E7B-D34E-0AE8-61DE-AC56D4A88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360" y="581291"/>
              <a:ext cx="2160000" cy="185142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2AF2C4C-40D9-724F-2676-29060E511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26006" y="581291"/>
              <a:ext cx="2160000" cy="185142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C1FC27D-0DF9-4B56-AD2C-F9F89274E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64425" y="581291"/>
              <a:ext cx="2160000" cy="185142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0BA973-FB29-295E-BC41-FE4AAFB5C7F6}"/>
                </a:ext>
              </a:extLst>
            </p:cNvPr>
            <p:cNvSpPr txBox="1"/>
            <p:nvPr/>
          </p:nvSpPr>
          <p:spPr>
            <a:xfrm>
              <a:off x="145526" y="41649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68ACF0D-96C8-DBB0-4EFC-138E801C2AC2}"/>
                </a:ext>
              </a:extLst>
            </p:cNvPr>
            <p:cNvSpPr txBox="1"/>
            <p:nvPr/>
          </p:nvSpPr>
          <p:spPr>
            <a:xfrm>
              <a:off x="2341817" y="41649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28B1C4-2DC8-F6EF-4804-AF34DB25FBD8}"/>
                </a:ext>
              </a:extLst>
            </p:cNvPr>
            <p:cNvSpPr txBox="1"/>
            <p:nvPr/>
          </p:nvSpPr>
          <p:spPr>
            <a:xfrm>
              <a:off x="4538108" y="416496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78EDE4F-1D42-1E4C-9E43-920E6922AE87}"/>
                </a:ext>
              </a:extLst>
            </p:cNvPr>
            <p:cNvSpPr txBox="1"/>
            <p:nvPr/>
          </p:nvSpPr>
          <p:spPr>
            <a:xfrm>
              <a:off x="180302" y="2218708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8F15E81-8338-8427-028F-0D67103AEBE8}"/>
                </a:ext>
              </a:extLst>
            </p:cNvPr>
            <p:cNvSpPr txBox="1"/>
            <p:nvPr/>
          </p:nvSpPr>
          <p:spPr>
            <a:xfrm>
              <a:off x="2412884" y="2218708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8DA8D4A-9AF3-C024-5C15-79AB4637B4EA}"/>
                </a:ext>
              </a:extLst>
            </p:cNvPr>
            <p:cNvSpPr txBox="1"/>
            <p:nvPr/>
          </p:nvSpPr>
          <p:spPr>
            <a:xfrm>
              <a:off x="4572884" y="2218708"/>
              <a:ext cx="2199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7249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8DB484B-B01E-17C7-40DC-A72CEF8A6563}"/>
              </a:ext>
            </a:extLst>
          </p:cNvPr>
          <p:cNvGrpSpPr/>
          <p:nvPr/>
        </p:nvGrpSpPr>
        <p:grpSpPr>
          <a:xfrm>
            <a:off x="-10126" y="488504"/>
            <a:ext cx="6480000" cy="3011938"/>
            <a:chOff x="189000" y="4389334"/>
            <a:chExt cx="6480000" cy="301193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F89C5A6-784D-103B-BDE5-77C44AEF6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9000" y="4624129"/>
              <a:ext cx="3240000" cy="2777142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14A1786-3162-6BCF-2018-A62CA8684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00" y="4624129"/>
              <a:ext cx="3240000" cy="2777143"/>
            </a:xfrm>
            <a:prstGeom prst="rect">
              <a:avLst/>
            </a:prstGeom>
          </p:spPr>
        </p:pic>
        <p:cxnSp>
          <p:nvCxnSpPr>
            <p:cNvPr id="12" name="Straight Arrow Connector 10">
              <a:extLst>
                <a:ext uri="{FF2B5EF4-FFF2-40B4-BE49-F238E27FC236}">
                  <a16:creationId xmlns:a16="http://schemas.microsoft.com/office/drawing/2014/main" id="{D8728783-D731-A340-6593-297CB647ABF6}"/>
                </a:ext>
              </a:extLst>
            </p:cNvPr>
            <p:cNvCxnSpPr>
              <a:cxnSpLocks/>
            </p:cNvCxnSpPr>
            <p:nvPr/>
          </p:nvCxnSpPr>
          <p:spPr>
            <a:xfrm>
              <a:off x="1026000" y="4842000"/>
              <a:ext cx="3060000" cy="504056"/>
            </a:xfrm>
            <a:prstGeom prst="bentConnector3">
              <a:avLst>
                <a:gd name="adj1" fmla="val 78799"/>
              </a:avLst>
            </a:prstGeom>
            <a:ln w="19050">
              <a:solidFill>
                <a:schemeClr val="accent1"/>
              </a:solidFill>
              <a:tailEnd type="arrow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Arrow Connector 15">
              <a:extLst>
                <a:ext uri="{FF2B5EF4-FFF2-40B4-BE49-F238E27FC236}">
                  <a16:creationId xmlns:a16="http://schemas.microsoft.com/office/drawing/2014/main" id="{EAC43E6D-8472-9837-9C0F-9412A25ADBFB}"/>
                </a:ext>
              </a:extLst>
            </p:cNvPr>
            <p:cNvCxnSpPr>
              <a:cxnSpLocks/>
            </p:cNvCxnSpPr>
            <p:nvPr/>
          </p:nvCxnSpPr>
          <p:spPr>
            <a:xfrm>
              <a:off x="3140608" y="5291230"/>
              <a:ext cx="1908392" cy="311207"/>
            </a:xfrm>
            <a:prstGeom prst="bentConnector3">
              <a:avLst>
                <a:gd name="adj1" fmla="val 703"/>
              </a:avLst>
            </a:prstGeom>
            <a:ln w="19050"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C1C255-C1CF-97FB-7233-D3AA31257D23}"/>
                </a:ext>
              </a:extLst>
            </p:cNvPr>
            <p:cNvSpPr txBox="1"/>
            <p:nvPr/>
          </p:nvSpPr>
          <p:spPr>
            <a:xfrm>
              <a:off x="1137327" y="4389334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Production envelope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3E21D84-B3FE-6836-7F13-BEC674BB4522}"/>
                </a:ext>
              </a:extLst>
            </p:cNvPr>
            <p:cNvSpPr txBox="1"/>
            <p:nvPr/>
          </p:nvSpPr>
          <p:spPr>
            <a:xfrm>
              <a:off x="4593711" y="4389334"/>
              <a:ext cx="9955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Yield 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4305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FCB05AE-9EB9-CB12-79A0-F74CFF079508}"/>
              </a:ext>
            </a:extLst>
          </p:cNvPr>
          <p:cNvGrpSpPr/>
          <p:nvPr/>
        </p:nvGrpSpPr>
        <p:grpSpPr>
          <a:xfrm>
            <a:off x="917104" y="4088904"/>
            <a:ext cx="4312096" cy="988011"/>
            <a:chOff x="917104" y="4025280"/>
            <a:chExt cx="4312096" cy="10516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5A24AD7-376A-2640-8AB7-5CF99052F8AF}"/>
                    </a:ext>
                  </a:extLst>
                </p:cNvPr>
                <p:cNvSpPr txBox="1"/>
                <p:nvPr/>
              </p:nvSpPr>
              <p:spPr>
                <a:xfrm>
                  <a:off x="4293096" y="4317218"/>
                  <a:ext cx="936104" cy="46775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𝐦𝐚𝐱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5A24AD7-376A-2640-8AB7-5CF99052F8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3096" y="4317218"/>
                  <a:ext cx="936104" cy="46775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192DD70-D639-48EB-48D8-96754D7AA877}"/>
                    </a:ext>
                  </a:extLst>
                </p:cNvPr>
                <p:cNvSpPr txBox="1"/>
                <p:nvPr/>
              </p:nvSpPr>
              <p:spPr>
                <a:xfrm>
                  <a:off x="917104" y="4025280"/>
                  <a:ext cx="2160240" cy="105163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>
                    <a:lnSpc>
                      <a:spcPct val="15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𝐦𝐚𝐱</m:t>
                        </m:r>
                        <m:r>
                          <a:rPr lang="en-US" sz="1200" b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12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2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algn="just">
                    <a:lnSpc>
                      <a:spcPct val="15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=</m:t>
                        </m:r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𝑐</m:t>
                        </m:r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𝑜𝑟</m:t>
                        </m:r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= 1</m:t>
                        </m:r>
                      </m:oMath>
                    </m:oMathPara>
                  </a14:m>
                  <a:endParaRPr lang="en-US" sz="1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192DD70-D639-48EB-48D8-96754D7AA8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104" y="4025280"/>
                  <a:ext cx="2160240" cy="105163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5F3CF09-5142-2F73-C052-A3F42600BEF8}"/>
                    </a:ext>
                  </a:extLst>
                </p:cNvPr>
                <p:cNvSpPr txBox="1"/>
                <p:nvPr/>
              </p:nvSpPr>
              <p:spPr>
                <a:xfrm>
                  <a:off x="3377284" y="4412598"/>
                  <a:ext cx="47160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=⇒</m:t>
                        </m:r>
                      </m:oMath>
                    </m:oMathPara>
                  </a14:m>
                  <a:endParaRPr lang="en-US" sz="1200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5F3CF09-5142-2F73-C052-A3F42600BE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7284" y="4412598"/>
                  <a:ext cx="471604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66920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7813CDC6-E48C-ABD4-7318-90A14D6B1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36" y="416496"/>
            <a:ext cx="2222500" cy="19050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5AF62EC-B944-D4A3-AC04-B3EE99BF7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750" y="416496"/>
            <a:ext cx="2222500" cy="19050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817F223-BA36-FB75-E65F-910D8DEF1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764" y="416496"/>
            <a:ext cx="2222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38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12874</TotalTime>
  <Words>831</Words>
  <Application>Microsoft Macintosh PowerPoint</Application>
  <PresentationFormat>A4 Paper (210x297 mm)</PresentationFormat>
  <Paragraphs>309</Paragraphs>
  <Slides>12</Slides>
  <Notes>2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Hao Luo</dc:creator>
  <cp:lastModifiedBy>Hao Luo</cp:lastModifiedBy>
  <cp:revision>62</cp:revision>
  <dcterms:created xsi:type="dcterms:W3CDTF">2021-02-16T17:20:48Z</dcterms:created>
  <dcterms:modified xsi:type="dcterms:W3CDTF">2022-06-23T11:27:19Z</dcterms:modified>
</cp:coreProperties>
</file>